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3" r:id="rId3"/>
    <p:sldId id="281" r:id="rId4"/>
    <p:sldId id="264" r:id="rId5"/>
    <p:sldId id="265" r:id="rId6"/>
    <p:sldId id="282" r:id="rId7"/>
    <p:sldId id="266" r:id="rId8"/>
    <p:sldId id="283" r:id="rId9"/>
    <p:sldId id="267" r:id="rId10"/>
    <p:sldId id="268" r:id="rId11"/>
    <p:sldId id="269" r:id="rId12"/>
    <p:sldId id="270" r:id="rId13"/>
    <p:sldId id="284" r:id="rId14"/>
    <p:sldId id="271" r:id="rId15"/>
    <p:sldId id="272" r:id="rId16"/>
    <p:sldId id="273" r:id="rId17"/>
    <p:sldId id="274" r:id="rId18"/>
    <p:sldId id="275" r:id="rId19"/>
    <p:sldId id="276" r:id="rId20"/>
    <p:sldId id="277" r:id="rId21"/>
    <p:sldId id="278" r:id="rId22"/>
    <p:sldId id="279" r:id="rId23"/>
    <p:sldId id="285"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23.svg"/></Relationships>
</file>

<file path=ppt/diagrams/_rels/data3.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diagrams/_rels/data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4F71ED-D64F-404A-9FCB-7370F914A5C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A23C0BC-B00F-41A4-8642-F415A9564AA5}">
      <dgm:prSet/>
      <dgm:spPr/>
      <dgm:t>
        <a:bodyPr/>
        <a:lstStyle/>
        <a:p>
          <a:r>
            <a:rPr lang="en-US"/>
            <a:t>We defined the MVP objectives and scope which include the key features</a:t>
          </a:r>
        </a:p>
      </dgm:t>
    </dgm:pt>
    <dgm:pt modelId="{9D081192-FF09-4137-BD02-FC31A1117C07}" type="parTrans" cxnId="{C6DA8FC5-E84F-434C-A15F-4F5AE4923784}">
      <dgm:prSet/>
      <dgm:spPr/>
      <dgm:t>
        <a:bodyPr/>
        <a:lstStyle/>
        <a:p>
          <a:endParaRPr lang="en-US"/>
        </a:p>
      </dgm:t>
    </dgm:pt>
    <dgm:pt modelId="{095181C0-98BC-4CC4-8293-FDE122F485CF}" type="sibTrans" cxnId="{C6DA8FC5-E84F-434C-A15F-4F5AE4923784}">
      <dgm:prSet/>
      <dgm:spPr/>
      <dgm:t>
        <a:bodyPr/>
        <a:lstStyle/>
        <a:p>
          <a:endParaRPr lang="en-US"/>
        </a:p>
      </dgm:t>
    </dgm:pt>
    <dgm:pt modelId="{50BD8B4F-1BA3-4A0E-A7B5-98D8B96F4F57}">
      <dgm:prSet/>
      <dgm:spPr/>
      <dgm:t>
        <a:bodyPr/>
        <a:lstStyle/>
        <a:p>
          <a:r>
            <a:rPr lang="en-US" dirty="0"/>
            <a:t>We Identified target user groups and their needs with the use of a questionnaire which lead to building a web application based on the results we analyzed</a:t>
          </a:r>
        </a:p>
      </dgm:t>
    </dgm:pt>
    <dgm:pt modelId="{43422B6E-4264-48FB-B778-61882866E263}" type="parTrans" cxnId="{79A382F9-351D-4FBC-B230-14EAF9EE6DA7}">
      <dgm:prSet/>
      <dgm:spPr/>
      <dgm:t>
        <a:bodyPr/>
        <a:lstStyle/>
        <a:p>
          <a:endParaRPr lang="en-US"/>
        </a:p>
      </dgm:t>
    </dgm:pt>
    <dgm:pt modelId="{75C1D167-72DE-493F-B978-C75F62CEA594}" type="sibTrans" cxnId="{79A382F9-351D-4FBC-B230-14EAF9EE6DA7}">
      <dgm:prSet/>
      <dgm:spPr/>
      <dgm:t>
        <a:bodyPr/>
        <a:lstStyle/>
        <a:p>
          <a:endParaRPr lang="en-US"/>
        </a:p>
      </dgm:t>
    </dgm:pt>
    <dgm:pt modelId="{1BF95180-5331-49B8-BEDF-F6C32ACEF5DC}">
      <dgm:prSet/>
      <dgm:spPr/>
      <dgm:t>
        <a:bodyPr/>
        <a:lstStyle/>
        <a:p>
          <a:r>
            <a:rPr lang="en-US"/>
            <a:t>We establised a project plan and timeline</a:t>
          </a:r>
        </a:p>
      </dgm:t>
    </dgm:pt>
    <dgm:pt modelId="{D688A2AB-61E6-4213-8357-453A7F776DCB}" type="parTrans" cxnId="{4B9FA965-3228-4B3F-A8E9-31B5E02B967A}">
      <dgm:prSet/>
      <dgm:spPr/>
      <dgm:t>
        <a:bodyPr/>
        <a:lstStyle/>
        <a:p>
          <a:endParaRPr lang="en-US"/>
        </a:p>
      </dgm:t>
    </dgm:pt>
    <dgm:pt modelId="{31B117AF-0F0A-4CF9-A9D2-E61009FDB820}" type="sibTrans" cxnId="{4B9FA965-3228-4B3F-A8E9-31B5E02B967A}">
      <dgm:prSet/>
      <dgm:spPr/>
      <dgm:t>
        <a:bodyPr/>
        <a:lstStyle/>
        <a:p>
          <a:endParaRPr lang="en-US"/>
        </a:p>
      </dgm:t>
    </dgm:pt>
    <dgm:pt modelId="{2BDA59FE-8E73-4E0B-A03C-541081C70FB3}" type="pres">
      <dgm:prSet presAssocID="{E54F71ED-D64F-404A-9FCB-7370F914A5C5}" presName="root" presStyleCnt="0">
        <dgm:presLayoutVars>
          <dgm:dir/>
          <dgm:resizeHandles val="exact"/>
        </dgm:presLayoutVars>
      </dgm:prSet>
      <dgm:spPr/>
    </dgm:pt>
    <dgm:pt modelId="{A9C80729-EF5C-44BD-9F07-333B0795524D}" type="pres">
      <dgm:prSet presAssocID="{7A23C0BC-B00F-41A4-8642-F415A9564AA5}" presName="compNode" presStyleCnt="0"/>
      <dgm:spPr/>
    </dgm:pt>
    <dgm:pt modelId="{7D90FE3E-B1D9-420B-91BF-AA9E7E765F4D}" type="pres">
      <dgm:prSet presAssocID="{7A23C0BC-B00F-41A4-8642-F415A9564AA5}" presName="bgRect" presStyleLbl="bgShp" presStyleIdx="0" presStyleCnt="3"/>
      <dgm:spPr/>
    </dgm:pt>
    <dgm:pt modelId="{D8C9130B-D5E7-4FD4-9D4D-C7814A94A24D}" type="pres">
      <dgm:prSet presAssocID="{7A23C0BC-B00F-41A4-8642-F415A9564AA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219CFEF-546D-4A34-959C-2CF96C08DE8E}" type="pres">
      <dgm:prSet presAssocID="{7A23C0BC-B00F-41A4-8642-F415A9564AA5}" presName="spaceRect" presStyleCnt="0"/>
      <dgm:spPr/>
    </dgm:pt>
    <dgm:pt modelId="{EC6B1FFF-9DF6-4B04-9F1F-B110B4502523}" type="pres">
      <dgm:prSet presAssocID="{7A23C0BC-B00F-41A4-8642-F415A9564AA5}" presName="parTx" presStyleLbl="revTx" presStyleIdx="0" presStyleCnt="3">
        <dgm:presLayoutVars>
          <dgm:chMax val="0"/>
          <dgm:chPref val="0"/>
        </dgm:presLayoutVars>
      </dgm:prSet>
      <dgm:spPr/>
    </dgm:pt>
    <dgm:pt modelId="{1AF6ED98-8219-419E-80CD-BD734D9D4E90}" type="pres">
      <dgm:prSet presAssocID="{095181C0-98BC-4CC4-8293-FDE122F485CF}" presName="sibTrans" presStyleCnt="0"/>
      <dgm:spPr/>
    </dgm:pt>
    <dgm:pt modelId="{DE711D7F-F8E0-408B-A171-78870CD33C55}" type="pres">
      <dgm:prSet presAssocID="{50BD8B4F-1BA3-4A0E-A7B5-98D8B96F4F57}" presName="compNode" presStyleCnt="0"/>
      <dgm:spPr/>
    </dgm:pt>
    <dgm:pt modelId="{E2D41849-A7B3-4771-A823-BBC9A8D0502F}" type="pres">
      <dgm:prSet presAssocID="{50BD8B4F-1BA3-4A0E-A7B5-98D8B96F4F57}" presName="bgRect" presStyleLbl="bgShp" presStyleIdx="1" presStyleCnt="3"/>
      <dgm:spPr/>
    </dgm:pt>
    <dgm:pt modelId="{4D4E6890-2ED4-4A5F-B09F-910D0A8609AA}" type="pres">
      <dgm:prSet presAssocID="{50BD8B4F-1BA3-4A0E-A7B5-98D8B96F4F5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B54249A7-C830-41F7-9A9C-B844BD7AB099}" type="pres">
      <dgm:prSet presAssocID="{50BD8B4F-1BA3-4A0E-A7B5-98D8B96F4F57}" presName="spaceRect" presStyleCnt="0"/>
      <dgm:spPr/>
    </dgm:pt>
    <dgm:pt modelId="{E92A4D4E-CB5B-46C3-936E-8AC7E921DA66}" type="pres">
      <dgm:prSet presAssocID="{50BD8B4F-1BA3-4A0E-A7B5-98D8B96F4F57}" presName="parTx" presStyleLbl="revTx" presStyleIdx="1" presStyleCnt="3">
        <dgm:presLayoutVars>
          <dgm:chMax val="0"/>
          <dgm:chPref val="0"/>
        </dgm:presLayoutVars>
      </dgm:prSet>
      <dgm:spPr/>
    </dgm:pt>
    <dgm:pt modelId="{B233ADAA-9457-4AE5-ACB8-B13AE7DBD4C6}" type="pres">
      <dgm:prSet presAssocID="{75C1D167-72DE-493F-B978-C75F62CEA594}" presName="sibTrans" presStyleCnt="0"/>
      <dgm:spPr/>
    </dgm:pt>
    <dgm:pt modelId="{6D7FD0A0-C649-4C4B-B499-6335358139EA}" type="pres">
      <dgm:prSet presAssocID="{1BF95180-5331-49B8-BEDF-F6C32ACEF5DC}" presName="compNode" presStyleCnt="0"/>
      <dgm:spPr/>
    </dgm:pt>
    <dgm:pt modelId="{BC0FED21-2130-40B3-91B6-B95673168F2A}" type="pres">
      <dgm:prSet presAssocID="{1BF95180-5331-49B8-BEDF-F6C32ACEF5DC}" presName="bgRect" presStyleLbl="bgShp" presStyleIdx="2" presStyleCnt="3"/>
      <dgm:spPr/>
    </dgm:pt>
    <dgm:pt modelId="{6FD39F6D-197A-444B-B075-14B34C83DDA5}" type="pres">
      <dgm:prSet presAssocID="{1BF95180-5331-49B8-BEDF-F6C32ACEF5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ily Calendar"/>
        </a:ext>
      </dgm:extLst>
    </dgm:pt>
    <dgm:pt modelId="{9148657C-5C20-4DAD-A75B-7206F20E788C}" type="pres">
      <dgm:prSet presAssocID="{1BF95180-5331-49B8-BEDF-F6C32ACEF5DC}" presName="spaceRect" presStyleCnt="0"/>
      <dgm:spPr/>
    </dgm:pt>
    <dgm:pt modelId="{2860E022-D49C-4944-B2D5-2EF9695F9ACC}" type="pres">
      <dgm:prSet presAssocID="{1BF95180-5331-49B8-BEDF-F6C32ACEF5DC}" presName="parTx" presStyleLbl="revTx" presStyleIdx="2" presStyleCnt="3">
        <dgm:presLayoutVars>
          <dgm:chMax val="0"/>
          <dgm:chPref val="0"/>
        </dgm:presLayoutVars>
      </dgm:prSet>
      <dgm:spPr/>
    </dgm:pt>
  </dgm:ptLst>
  <dgm:cxnLst>
    <dgm:cxn modelId="{65759207-497B-40EF-9D4E-B5D56D4CC35A}" type="presOf" srcId="{7A23C0BC-B00F-41A4-8642-F415A9564AA5}" destId="{EC6B1FFF-9DF6-4B04-9F1F-B110B4502523}" srcOrd="0" destOrd="0" presId="urn:microsoft.com/office/officeart/2018/2/layout/IconVerticalSolidList"/>
    <dgm:cxn modelId="{4B9FA965-3228-4B3F-A8E9-31B5E02B967A}" srcId="{E54F71ED-D64F-404A-9FCB-7370F914A5C5}" destId="{1BF95180-5331-49B8-BEDF-F6C32ACEF5DC}" srcOrd="2" destOrd="0" parTransId="{D688A2AB-61E6-4213-8357-453A7F776DCB}" sibTransId="{31B117AF-0F0A-4CF9-A9D2-E61009FDB820}"/>
    <dgm:cxn modelId="{3605FF55-A6A9-40FE-8C1B-229E02738570}" type="presOf" srcId="{1BF95180-5331-49B8-BEDF-F6C32ACEF5DC}" destId="{2860E022-D49C-4944-B2D5-2EF9695F9ACC}" srcOrd="0" destOrd="0" presId="urn:microsoft.com/office/officeart/2018/2/layout/IconVerticalSolidList"/>
    <dgm:cxn modelId="{89A97793-DEDB-4532-89D5-3559C162C1AD}" type="presOf" srcId="{50BD8B4F-1BA3-4A0E-A7B5-98D8B96F4F57}" destId="{E92A4D4E-CB5B-46C3-936E-8AC7E921DA66}" srcOrd="0" destOrd="0" presId="urn:microsoft.com/office/officeart/2018/2/layout/IconVerticalSolidList"/>
    <dgm:cxn modelId="{C6DA8FC5-E84F-434C-A15F-4F5AE4923784}" srcId="{E54F71ED-D64F-404A-9FCB-7370F914A5C5}" destId="{7A23C0BC-B00F-41A4-8642-F415A9564AA5}" srcOrd="0" destOrd="0" parTransId="{9D081192-FF09-4137-BD02-FC31A1117C07}" sibTransId="{095181C0-98BC-4CC4-8293-FDE122F485CF}"/>
    <dgm:cxn modelId="{CD8D3BC7-11BA-46CD-AE74-7FD6A48462E5}" type="presOf" srcId="{E54F71ED-D64F-404A-9FCB-7370F914A5C5}" destId="{2BDA59FE-8E73-4E0B-A03C-541081C70FB3}" srcOrd="0" destOrd="0" presId="urn:microsoft.com/office/officeart/2018/2/layout/IconVerticalSolidList"/>
    <dgm:cxn modelId="{79A382F9-351D-4FBC-B230-14EAF9EE6DA7}" srcId="{E54F71ED-D64F-404A-9FCB-7370F914A5C5}" destId="{50BD8B4F-1BA3-4A0E-A7B5-98D8B96F4F57}" srcOrd="1" destOrd="0" parTransId="{43422B6E-4264-48FB-B778-61882866E263}" sibTransId="{75C1D167-72DE-493F-B978-C75F62CEA594}"/>
    <dgm:cxn modelId="{6FBE39AF-3907-44AD-83E2-1AA7DAE7415D}" type="presParOf" srcId="{2BDA59FE-8E73-4E0B-A03C-541081C70FB3}" destId="{A9C80729-EF5C-44BD-9F07-333B0795524D}" srcOrd="0" destOrd="0" presId="urn:microsoft.com/office/officeart/2018/2/layout/IconVerticalSolidList"/>
    <dgm:cxn modelId="{D3164A30-0770-4B76-900B-9D7065966ED1}" type="presParOf" srcId="{A9C80729-EF5C-44BD-9F07-333B0795524D}" destId="{7D90FE3E-B1D9-420B-91BF-AA9E7E765F4D}" srcOrd="0" destOrd="0" presId="urn:microsoft.com/office/officeart/2018/2/layout/IconVerticalSolidList"/>
    <dgm:cxn modelId="{1036F886-26C4-48AB-9F14-B9B1C6AD38A2}" type="presParOf" srcId="{A9C80729-EF5C-44BD-9F07-333B0795524D}" destId="{D8C9130B-D5E7-4FD4-9D4D-C7814A94A24D}" srcOrd="1" destOrd="0" presId="urn:microsoft.com/office/officeart/2018/2/layout/IconVerticalSolidList"/>
    <dgm:cxn modelId="{48A3DECC-6BE8-40FE-A8A3-359B3B93E997}" type="presParOf" srcId="{A9C80729-EF5C-44BD-9F07-333B0795524D}" destId="{8219CFEF-546D-4A34-959C-2CF96C08DE8E}" srcOrd="2" destOrd="0" presId="urn:microsoft.com/office/officeart/2018/2/layout/IconVerticalSolidList"/>
    <dgm:cxn modelId="{50908F7D-C485-42C1-82E5-D51548394D2E}" type="presParOf" srcId="{A9C80729-EF5C-44BD-9F07-333B0795524D}" destId="{EC6B1FFF-9DF6-4B04-9F1F-B110B4502523}" srcOrd="3" destOrd="0" presId="urn:microsoft.com/office/officeart/2018/2/layout/IconVerticalSolidList"/>
    <dgm:cxn modelId="{5F17BE2D-DD63-4204-94B4-A9F3CE9FEF19}" type="presParOf" srcId="{2BDA59FE-8E73-4E0B-A03C-541081C70FB3}" destId="{1AF6ED98-8219-419E-80CD-BD734D9D4E90}" srcOrd="1" destOrd="0" presId="urn:microsoft.com/office/officeart/2018/2/layout/IconVerticalSolidList"/>
    <dgm:cxn modelId="{1B31E693-3165-45B4-91B0-53D81F77AA55}" type="presParOf" srcId="{2BDA59FE-8E73-4E0B-A03C-541081C70FB3}" destId="{DE711D7F-F8E0-408B-A171-78870CD33C55}" srcOrd="2" destOrd="0" presId="urn:microsoft.com/office/officeart/2018/2/layout/IconVerticalSolidList"/>
    <dgm:cxn modelId="{BFD01DB7-8589-4F13-AE29-BBBD03033D17}" type="presParOf" srcId="{DE711D7F-F8E0-408B-A171-78870CD33C55}" destId="{E2D41849-A7B3-4771-A823-BBC9A8D0502F}" srcOrd="0" destOrd="0" presId="urn:microsoft.com/office/officeart/2018/2/layout/IconVerticalSolidList"/>
    <dgm:cxn modelId="{7F99FCB1-63EA-463D-96EB-039F9D307782}" type="presParOf" srcId="{DE711D7F-F8E0-408B-A171-78870CD33C55}" destId="{4D4E6890-2ED4-4A5F-B09F-910D0A8609AA}" srcOrd="1" destOrd="0" presId="urn:microsoft.com/office/officeart/2018/2/layout/IconVerticalSolidList"/>
    <dgm:cxn modelId="{7183C79C-80E3-46DA-AA6D-AE379731A7EB}" type="presParOf" srcId="{DE711D7F-F8E0-408B-A171-78870CD33C55}" destId="{B54249A7-C830-41F7-9A9C-B844BD7AB099}" srcOrd="2" destOrd="0" presId="urn:microsoft.com/office/officeart/2018/2/layout/IconVerticalSolidList"/>
    <dgm:cxn modelId="{7EB0ECB9-31BB-441E-83E1-FC2FFDF4C4AA}" type="presParOf" srcId="{DE711D7F-F8E0-408B-A171-78870CD33C55}" destId="{E92A4D4E-CB5B-46C3-936E-8AC7E921DA66}" srcOrd="3" destOrd="0" presId="urn:microsoft.com/office/officeart/2018/2/layout/IconVerticalSolidList"/>
    <dgm:cxn modelId="{4D7A9869-C8D1-4724-B17A-7E417DE07C1C}" type="presParOf" srcId="{2BDA59FE-8E73-4E0B-A03C-541081C70FB3}" destId="{B233ADAA-9457-4AE5-ACB8-B13AE7DBD4C6}" srcOrd="3" destOrd="0" presId="urn:microsoft.com/office/officeart/2018/2/layout/IconVerticalSolidList"/>
    <dgm:cxn modelId="{372E3CC9-4C23-42CD-8E15-E67799999303}" type="presParOf" srcId="{2BDA59FE-8E73-4E0B-A03C-541081C70FB3}" destId="{6D7FD0A0-C649-4C4B-B499-6335358139EA}" srcOrd="4" destOrd="0" presId="urn:microsoft.com/office/officeart/2018/2/layout/IconVerticalSolidList"/>
    <dgm:cxn modelId="{8FCE5AC8-C3DA-444A-BEDF-9BB237D4D402}" type="presParOf" srcId="{6D7FD0A0-C649-4C4B-B499-6335358139EA}" destId="{BC0FED21-2130-40B3-91B6-B95673168F2A}" srcOrd="0" destOrd="0" presId="urn:microsoft.com/office/officeart/2018/2/layout/IconVerticalSolidList"/>
    <dgm:cxn modelId="{91EFC994-1B64-4C80-AE4E-67CAA4D430CA}" type="presParOf" srcId="{6D7FD0A0-C649-4C4B-B499-6335358139EA}" destId="{6FD39F6D-197A-444B-B075-14B34C83DDA5}" srcOrd="1" destOrd="0" presId="urn:microsoft.com/office/officeart/2018/2/layout/IconVerticalSolidList"/>
    <dgm:cxn modelId="{99E8433A-9F15-4B3F-8D06-F708CA1134FF}" type="presParOf" srcId="{6D7FD0A0-C649-4C4B-B499-6335358139EA}" destId="{9148657C-5C20-4DAD-A75B-7206F20E788C}" srcOrd="2" destOrd="0" presId="urn:microsoft.com/office/officeart/2018/2/layout/IconVerticalSolidList"/>
    <dgm:cxn modelId="{0B34C892-341C-4302-9EDE-7E559CD287D8}" type="presParOf" srcId="{6D7FD0A0-C649-4C4B-B499-6335358139EA}" destId="{2860E022-D49C-4944-B2D5-2EF9695F9AC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9BF6D8-004E-495E-B489-AB992C43515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269ECA7-0D74-4C03-B604-966F7CB522E6}">
      <dgm:prSet/>
      <dgm:spPr/>
      <dgm:t>
        <a:bodyPr/>
        <a:lstStyle/>
        <a:p>
          <a:r>
            <a:rPr lang="en-US"/>
            <a:t>Development and Testing of Core Features</a:t>
          </a:r>
        </a:p>
      </dgm:t>
    </dgm:pt>
    <dgm:pt modelId="{F40E7A2F-9430-4D10-8C29-9CA25CE5EB37}" type="parTrans" cxnId="{29812A66-D464-453F-83D2-35E2764B58BD}">
      <dgm:prSet/>
      <dgm:spPr/>
      <dgm:t>
        <a:bodyPr/>
        <a:lstStyle/>
        <a:p>
          <a:endParaRPr lang="en-US"/>
        </a:p>
      </dgm:t>
    </dgm:pt>
    <dgm:pt modelId="{0F8F8EE4-E9FE-40B1-BC34-4254D2C63122}" type="sibTrans" cxnId="{29812A66-D464-453F-83D2-35E2764B58BD}">
      <dgm:prSet/>
      <dgm:spPr/>
      <dgm:t>
        <a:bodyPr/>
        <a:lstStyle/>
        <a:p>
          <a:endParaRPr lang="en-US"/>
        </a:p>
      </dgm:t>
    </dgm:pt>
    <dgm:pt modelId="{963B34D8-6447-4E30-8E15-26C35ED43492}">
      <dgm:prSet/>
      <dgm:spPr/>
      <dgm:t>
        <a:bodyPr/>
        <a:lstStyle/>
        <a:p>
          <a:r>
            <a:rPr lang="en-US"/>
            <a:t>Launch of MVP for User Testing and Feedback</a:t>
          </a:r>
        </a:p>
      </dgm:t>
    </dgm:pt>
    <dgm:pt modelId="{EE588EE2-24F2-4075-BB1E-760C1DCCCD4A}" type="parTrans" cxnId="{7C5B1C8E-8436-4584-95C3-2836399817C1}">
      <dgm:prSet/>
      <dgm:spPr/>
      <dgm:t>
        <a:bodyPr/>
        <a:lstStyle/>
        <a:p>
          <a:endParaRPr lang="en-US"/>
        </a:p>
      </dgm:t>
    </dgm:pt>
    <dgm:pt modelId="{5E4AC48B-F1C7-4FEB-AB70-4AE75D4A3796}" type="sibTrans" cxnId="{7C5B1C8E-8436-4584-95C3-2836399817C1}">
      <dgm:prSet/>
      <dgm:spPr/>
      <dgm:t>
        <a:bodyPr/>
        <a:lstStyle/>
        <a:p>
          <a:endParaRPr lang="en-US"/>
        </a:p>
      </dgm:t>
    </dgm:pt>
    <dgm:pt modelId="{515BC31C-5C4E-43EA-A6F1-3C47DD192061}" type="pres">
      <dgm:prSet presAssocID="{749BF6D8-004E-495E-B489-AB992C435154}" presName="root" presStyleCnt="0">
        <dgm:presLayoutVars>
          <dgm:dir/>
          <dgm:resizeHandles val="exact"/>
        </dgm:presLayoutVars>
      </dgm:prSet>
      <dgm:spPr/>
    </dgm:pt>
    <dgm:pt modelId="{B25FD9D6-EC6D-4398-AE54-7CDC340393E1}" type="pres">
      <dgm:prSet presAssocID="{F269ECA7-0D74-4C03-B604-966F7CB522E6}" presName="compNode" presStyleCnt="0"/>
      <dgm:spPr/>
    </dgm:pt>
    <dgm:pt modelId="{F802E691-2043-4260-8799-427567879102}" type="pres">
      <dgm:prSet presAssocID="{F269ECA7-0D74-4C03-B604-966F7CB522E6}" presName="bgRect" presStyleLbl="bgShp" presStyleIdx="0" presStyleCnt="2"/>
      <dgm:spPr/>
    </dgm:pt>
    <dgm:pt modelId="{CBEEBA67-9199-4EBD-893B-239A1D2F77B2}" type="pres">
      <dgm:prSet presAssocID="{F269ECA7-0D74-4C03-B604-966F7CB522E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42074616-2FD5-46A4-ABBB-97BBE2CBB181}" type="pres">
      <dgm:prSet presAssocID="{F269ECA7-0D74-4C03-B604-966F7CB522E6}" presName="spaceRect" presStyleCnt="0"/>
      <dgm:spPr/>
    </dgm:pt>
    <dgm:pt modelId="{0CD7FC57-021B-4B7A-B9FF-80ED67677B41}" type="pres">
      <dgm:prSet presAssocID="{F269ECA7-0D74-4C03-B604-966F7CB522E6}" presName="parTx" presStyleLbl="revTx" presStyleIdx="0" presStyleCnt="2">
        <dgm:presLayoutVars>
          <dgm:chMax val="0"/>
          <dgm:chPref val="0"/>
        </dgm:presLayoutVars>
      </dgm:prSet>
      <dgm:spPr/>
    </dgm:pt>
    <dgm:pt modelId="{8E3F9F56-B1A9-412E-B585-4A049C1FC77B}" type="pres">
      <dgm:prSet presAssocID="{0F8F8EE4-E9FE-40B1-BC34-4254D2C63122}" presName="sibTrans" presStyleCnt="0"/>
      <dgm:spPr/>
    </dgm:pt>
    <dgm:pt modelId="{9EBB296F-4B09-4617-A887-13D17EA1E41A}" type="pres">
      <dgm:prSet presAssocID="{963B34D8-6447-4E30-8E15-26C35ED43492}" presName="compNode" presStyleCnt="0"/>
      <dgm:spPr/>
    </dgm:pt>
    <dgm:pt modelId="{12B09FE2-E660-4D78-9DDB-C04CDC0EEA34}" type="pres">
      <dgm:prSet presAssocID="{963B34D8-6447-4E30-8E15-26C35ED43492}" presName="bgRect" presStyleLbl="bgShp" presStyleIdx="1" presStyleCnt="2"/>
      <dgm:spPr/>
    </dgm:pt>
    <dgm:pt modelId="{E8ED61CC-AC92-4526-9925-8B21F182416B}" type="pres">
      <dgm:prSet presAssocID="{963B34D8-6447-4E30-8E15-26C35ED434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F3686B4E-5716-43CD-986B-B0CE1DC83F51}" type="pres">
      <dgm:prSet presAssocID="{963B34D8-6447-4E30-8E15-26C35ED43492}" presName="spaceRect" presStyleCnt="0"/>
      <dgm:spPr/>
    </dgm:pt>
    <dgm:pt modelId="{3CF3B2D6-9E08-4CAC-BAE5-324E1492647D}" type="pres">
      <dgm:prSet presAssocID="{963B34D8-6447-4E30-8E15-26C35ED43492}" presName="parTx" presStyleLbl="revTx" presStyleIdx="1" presStyleCnt="2">
        <dgm:presLayoutVars>
          <dgm:chMax val="0"/>
          <dgm:chPref val="0"/>
        </dgm:presLayoutVars>
      </dgm:prSet>
      <dgm:spPr/>
    </dgm:pt>
  </dgm:ptLst>
  <dgm:cxnLst>
    <dgm:cxn modelId="{29812A66-D464-453F-83D2-35E2764B58BD}" srcId="{749BF6D8-004E-495E-B489-AB992C435154}" destId="{F269ECA7-0D74-4C03-B604-966F7CB522E6}" srcOrd="0" destOrd="0" parTransId="{F40E7A2F-9430-4D10-8C29-9CA25CE5EB37}" sibTransId="{0F8F8EE4-E9FE-40B1-BC34-4254D2C63122}"/>
    <dgm:cxn modelId="{7C5B1C8E-8436-4584-95C3-2836399817C1}" srcId="{749BF6D8-004E-495E-B489-AB992C435154}" destId="{963B34D8-6447-4E30-8E15-26C35ED43492}" srcOrd="1" destOrd="0" parTransId="{EE588EE2-24F2-4075-BB1E-760C1DCCCD4A}" sibTransId="{5E4AC48B-F1C7-4FEB-AB70-4AE75D4A3796}"/>
    <dgm:cxn modelId="{93092BA1-8A24-4F92-A8CC-B5A3CDDB1979}" type="presOf" srcId="{749BF6D8-004E-495E-B489-AB992C435154}" destId="{515BC31C-5C4E-43EA-A6F1-3C47DD192061}" srcOrd="0" destOrd="0" presId="urn:microsoft.com/office/officeart/2018/2/layout/IconVerticalSolidList"/>
    <dgm:cxn modelId="{4F68DCA7-6065-45AB-8023-3E619FA758A6}" type="presOf" srcId="{963B34D8-6447-4E30-8E15-26C35ED43492}" destId="{3CF3B2D6-9E08-4CAC-BAE5-324E1492647D}" srcOrd="0" destOrd="0" presId="urn:microsoft.com/office/officeart/2018/2/layout/IconVerticalSolidList"/>
    <dgm:cxn modelId="{326B72C1-16F4-484C-B409-A20E29B02C00}" type="presOf" srcId="{F269ECA7-0D74-4C03-B604-966F7CB522E6}" destId="{0CD7FC57-021B-4B7A-B9FF-80ED67677B41}" srcOrd="0" destOrd="0" presId="urn:microsoft.com/office/officeart/2018/2/layout/IconVerticalSolidList"/>
    <dgm:cxn modelId="{EC307948-8421-4FCF-8F94-16C19ED19C06}" type="presParOf" srcId="{515BC31C-5C4E-43EA-A6F1-3C47DD192061}" destId="{B25FD9D6-EC6D-4398-AE54-7CDC340393E1}" srcOrd="0" destOrd="0" presId="urn:microsoft.com/office/officeart/2018/2/layout/IconVerticalSolidList"/>
    <dgm:cxn modelId="{3B7BECE6-84DA-4D2C-8354-49C3C9965319}" type="presParOf" srcId="{B25FD9D6-EC6D-4398-AE54-7CDC340393E1}" destId="{F802E691-2043-4260-8799-427567879102}" srcOrd="0" destOrd="0" presId="urn:microsoft.com/office/officeart/2018/2/layout/IconVerticalSolidList"/>
    <dgm:cxn modelId="{08327D9D-4C29-4CCA-BE49-C92588D371B7}" type="presParOf" srcId="{B25FD9D6-EC6D-4398-AE54-7CDC340393E1}" destId="{CBEEBA67-9199-4EBD-893B-239A1D2F77B2}" srcOrd="1" destOrd="0" presId="urn:microsoft.com/office/officeart/2018/2/layout/IconVerticalSolidList"/>
    <dgm:cxn modelId="{5DB884EA-632D-4E09-BAB2-129E9D582643}" type="presParOf" srcId="{B25FD9D6-EC6D-4398-AE54-7CDC340393E1}" destId="{42074616-2FD5-46A4-ABBB-97BBE2CBB181}" srcOrd="2" destOrd="0" presId="urn:microsoft.com/office/officeart/2018/2/layout/IconVerticalSolidList"/>
    <dgm:cxn modelId="{A486E3B5-C04F-4916-A3D7-64F3B4816DB9}" type="presParOf" srcId="{B25FD9D6-EC6D-4398-AE54-7CDC340393E1}" destId="{0CD7FC57-021B-4B7A-B9FF-80ED67677B41}" srcOrd="3" destOrd="0" presId="urn:microsoft.com/office/officeart/2018/2/layout/IconVerticalSolidList"/>
    <dgm:cxn modelId="{FF377C3A-DBD9-4603-9F3D-9CCF1A64FE66}" type="presParOf" srcId="{515BC31C-5C4E-43EA-A6F1-3C47DD192061}" destId="{8E3F9F56-B1A9-412E-B585-4A049C1FC77B}" srcOrd="1" destOrd="0" presId="urn:microsoft.com/office/officeart/2018/2/layout/IconVerticalSolidList"/>
    <dgm:cxn modelId="{78D5A4E4-DE3F-47C7-82FF-4D97A10869B7}" type="presParOf" srcId="{515BC31C-5C4E-43EA-A6F1-3C47DD192061}" destId="{9EBB296F-4B09-4617-A887-13D17EA1E41A}" srcOrd="2" destOrd="0" presId="urn:microsoft.com/office/officeart/2018/2/layout/IconVerticalSolidList"/>
    <dgm:cxn modelId="{C7E5C04D-D81A-4753-9D16-E4C27853F9E2}" type="presParOf" srcId="{9EBB296F-4B09-4617-A887-13D17EA1E41A}" destId="{12B09FE2-E660-4D78-9DDB-C04CDC0EEA34}" srcOrd="0" destOrd="0" presId="urn:microsoft.com/office/officeart/2018/2/layout/IconVerticalSolidList"/>
    <dgm:cxn modelId="{0E702E4A-E44B-4A31-9A03-DB7CB2C36AA7}" type="presParOf" srcId="{9EBB296F-4B09-4617-A887-13D17EA1E41A}" destId="{E8ED61CC-AC92-4526-9925-8B21F182416B}" srcOrd="1" destOrd="0" presId="urn:microsoft.com/office/officeart/2018/2/layout/IconVerticalSolidList"/>
    <dgm:cxn modelId="{320B9944-D1BA-407D-AD2E-61AD763C7B0A}" type="presParOf" srcId="{9EBB296F-4B09-4617-A887-13D17EA1E41A}" destId="{F3686B4E-5716-43CD-986B-B0CE1DC83F51}" srcOrd="2" destOrd="0" presId="urn:microsoft.com/office/officeart/2018/2/layout/IconVerticalSolidList"/>
    <dgm:cxn modelId="{A69B30D5-CB77-4735-97EF-B124D35ECCFD}" type="presParOf" srcId="{9EBB296F-4B09-4617-A887-13D17EA1E41A}" destId="{3CF3B2D6-9E08-4CAC-BAE5-324E1492647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E4F85B-545F-4DEF-99B7-2ED2F8DFCA9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053DC1B-CBC1-43C0-976A-C8F732A726E7}">
      <dgm:prSet/>
      <dgm:spPr/>
      <dgm:t>
        <a:bodyPr/>
        <a:lstStyle/>
        <a:p>
          <a:r>
            <a:rPr lang="en-US" dirty="0"/>
            <a:t>1. Responsibilities: Product managers were responsible for defining the MVP's vision, objectives, and scope</a:t>
          </a:r>
        </a:p>
      </dgm:t>
    </dgm:pt>
    <dgm:pt modelId="{D7BB954E-B261-4E15-B1EF-F0BBDE37DA62}" type="parTrans" cxnId="{E06857AB-784F-47CA-8EB3-5C8F28714BBB}">
      <dgm:prSet/>
      <dgm:spPr/>
      <dgm:t>
        <a:bodyPr/>
        <a:lstStyle/>
        <a:p>
          <a:endParaRPr lang="en-US"/>
        </a:p>
      </dgm:t>
    </dgm:pt>
    <dgm:pt modelId="{9A16CDCC-F9F7-4FA2-B806-CFBD0997D7A5}" type="sibTrans" cxnId="{E06857AB-784F-47CA-8EB3-5C8F28714BBB}">
      <dgm:prSet/>
      <dgm:spPr/>
      <dgm:t>
        <a:bodyPr/>
        <a:lstStyle/>
        <a:p>
          <a:endParaRPr lang="en-US"/>
        </a:p>
      </dgm:t>
    </dgm:pt>
    <dgm:pt modelId="{D9A09241-FF42-42DA-8608-750D6E385189}">
      <dgm:prSet/>
      <dgm:spPr/>
      <dgm:t>
        <a:bodyPr/>
        <a:lstStyle/>
        <a:p>
          <a:r>
            <a:rPr lang="en-US" dirty="0"/>
            <a:t>Resources: They were able to coordinate with other teams, gather user feedback, and make decisions regarding feature development</a:t>
          </a:r>
        </a:p>
      </dgm:t>
    </dgm:pt>
    <dgm:pt modelId="{013E1C96-74BA-48A7-B9A0-7CB1437BF481}" type="parTrans" cxnId="{AD4AE02E-6BBC-433B-9759-50287FFBF485}">
      <dgm:prSet/>
      <dgm:spPr/>
      <dgm:t>
        <a:bodyPr/>
        <a:lstStyle/>
        <a:p>
          <a:endParaRPr lang="en-US"/>
        </a:p>
      </dgm:t>
    </dgm:pt>
    <dgm:pt modelId="{D920CA26-8992-4AFD-AA4F-8382268F69BB}" type="sibTrans" cxnId="{AD4AE02E-6BBC-433B-9759-50287FFBF485}">
      <dgm:prSet/>
      <dgm:spPr/>
      <dgm:t>
        <a:bodyPr/>
        <a:lstStyle/>
        <a:p>
          <a:endParaRPr lang="en-US"/>
        </a:p>
      </dgm:t>
    </dgm:pt>
    <dgm:pt modelId="{EE024FAE-89C7-48DB-8703-60AE35BD491D}">
      <dgm:prSet/>
      <dgm:spPr/>
      <dgm:t>
        <a:bodyPr/>
        <a:lstStyle/>
        <a:p>
          <a:r>
            <a:rPr lang="en-US"/>
            <a:t>Members: Ogaga Obisesan &amp; Toyosi Oyetoke</a:t>
          </a:r>
        </a:p>
      </dgm:t>
    </dgm:pt>
    <dgm:pt modelId="{EDCB61C7-CC21-40AB-9618-6EDC896F3B8C}" type="parTrans" cxnId="{0C7D1860-6B16-4AD3-8D82-2CE245F3258A}">
      <dgm:prSet/>
      <dgm:spPr/>
      <dgm:t>
        <a:bodyPr/>
        <a:lstStyle/>
        <a:p>
          <a:endParaRPr lang="en-US"/>
        </a:p>
      </dgm:t>
    </dgm:pt>
    <dgm:pt modelId="{666E3227-5C14-4065-ABF2-0DD1F6571591}" type="sibTrans" cxnId="{0C7D1860-6B16-4AD3-8D82-2CE245F3258A}">
      <dgm:prSet/>
      <dgm:spPr/>
      <dgm:t>
        <a:bodyPr/>
        <a:lstStyle/>
        <a:p>
          <a:endParaRPr lang="en-US"/>
        </a:p>
      </dgm:t>
    </dgm:pt>
    <dgm:pt modelId="{42FAE9F4-86F8-4D08-AC6C-04DBC73220E6}">
      <dgm:prSet/>
      <dgm:spPr/>
      <dgm:t>
        <a:bodyPr/>
        <a:lstStyle/>
        <a:p>
          <a:r>
            <a:rPr lang="en-US" dirty="0"/>
            <a:t>2. Responsibilities: The data team played a crucial role in implementing data-driven insights and analytics within </a:t>
          </a:r>
          <a:r>
            <a:rPr lang="en-US" dirty="0" err="1"/>
            <a:t>TheraBalms</a:t>
          </a:r>
          <a:endParaRPr lang="en-US" dirty="0"/>
        </a:p>
      </dgm:t>
    </dgm:pt>
    <dgm:pt modelId="{C88318BA-4CB0-4A5F-9D64-9ADE986344A1}" type="parTrans" cxnId="{C81536F7-631F-49E2-8790-93E843DE1E53}">
      <dgm:prSet/>
      <dgm:spPr/>
      <dgm:t>
        <a:bodyPr/>
        <a:lstStyle/>
        <a:p>
          <a:endParaRPr lang="en-US"/>
        </a:p>
      </dgm:t>
    </dgm:pt>
    <dgm:pt modelId="{C279E0FA-BB3C-4CE4-A6E8-8985D65ECD0D}" type="sibTrans" cxnId="{C81536F7-631F-49E2-8790-93E843DE1E53}">
      <dgm:prSet/>
      <dgm:spPr/>
      <dgm:t>
        <a:bodyPr/>
        <a:lstStyle/>
        <a:p>
          <a:endParaRPr lang="en-US"/>
        </a:p>
      </dgm:t>
    </dgm:pt>
    <dgm:pt modelId="{C4BBAD29-D9FB-48C0-8C2B-90CC1E5A1D44}">
      <dgm:prSet/>
      <dgm:spPr/>
      <dgm:t>
        <a:bodyPr/>
        <a:lstStyle/>
        <a:p>
          <a:r>
            <a:rPr lang="en-US"/>
            <a:t>Resources: They required data analytics tools, databases, and expertise in data analysis</a:t>
          </a:r>
        </a:p>
      </dgm:t>
    </dgm:pt>
    <dgm:pt modelId="{BBB980AA-6842-4D0C-B051-5EA3105F0D2F}" type="parTrans" cxnId="{17591E03-4528-4E21-950B-293CD0A9560A}">
      <dgm:prSet/>
      <dgm:spPr/>
      <dgm:t>
        <a:bodyPr/>
        <a:lstStyle/>
        <a:p>
          <a:endParaRPr lang="en-US"/>
        </a:p>
      </dgm:t>
    </dgm:pt>
    <dgm:pt modelId="{DA4B8D77-D3B3-452C-94D3-5E3E9D3CE045}" type="sibTrans" cxnId="{17591E03-4528-4E21-950B-293CD0A9560A}">
      <dgm:prSet/>
      <dgm:spPr/>
      <dgm:t>
        <a:bodyPr/>
        <a:lstStyle/>
        <a:p>
          <a:endParaRPr lang="en-US"/>
        </a:p>
      </dgm:t>
    </dgm:pt>
    <dgm:pt modelId="{59FA3FAB-B495-40D7-8CDB-C6D47BB48AC4}">
      <dgm:prSet/>
      <dgm:spPr/>
      <dgm:t>
        <a:bodyPr/>
        <a:lstStyle/>
        <a:p>
          <a:r>
            <a:rPr lang="en-US"/>
            <a:t>Members: Ese Amadasun, David Sado &amp; Temitope Amos</a:t>
          </a:r>
        </a:p>
      </dgm:t>
    </dgm:pt>
    <dgm:pt modelId="{0E9778BD-75F7-48F3-A1D2-EA57987EEA94}" type="parTrans" cxnId="{27F9930F-CD05-4085-ACF0-52A53BD15A09}">
      <dgm:prSet/>
      <dgm:spPr/>
      <dgm:t>
        <a:bodyPr/>
        <a:lstStyle/>
        <a:p>
          <a:endParaRPr lang="en-US"/>
        </a:p>
      </dgm:t>
    </dgm:pt>
    <dgm:pt modelId="{445E7D7E-2C10-4833-B33B-104C7965CE81}" type="sibTrans" cxnId="{27F9930F-CD05-4085-ACF0-52A53BD15A09}">
      <dgm:prSet/>
      <dgm:spPr/>
      <dgm:t>
        <a:bodyPr/>
        <a:lstStyle/>
        <a:p>
          <a:endParaRPr lang="en-US"/>
        </a:p>
      </dgm:t>
    </dgm:pt>
    <dgm:pt modelId="{4FACC44F-39B7-4712-A1FF-101C29D6805C}">
      <dgm:prSet/>
      <dgm:spPr/>
      <dgm:t>
        <a:bodyPr/>
        <a:lstStyle/>
        <a:p>
          <a:r>
            <a:rPr lang="en-US" dirty="0"/>
            <a:t>3. Responsibilities: This team were responsible for creating and curating content for </a:t>
          </a:r>
          <a:r>
            <a:rPr lang="en-US" dirty="0" err="1"/>
            <a:t>TheraBalms</a:t>
          </a:r>
          <a:r>
            <a:rPr lang="en-US" dirty="0"/>
            <a:t>, including articles, blog posts, and educational materials</a:t>
          </a:r>
        </a:p>
      </dgm:t>
    </dgm:pt>
    <dgm:pt modelId="{0E13E18F-D5DB-442B-9E4E-EAA62544736E}" type="parTrans" cxnId="{5AE2D609-67FD-49CC-9503-93583B2D8293}">
      <dgm:prSet/>
      <dgm:spPr/>
      <dgm:t>
        <a:bodyPr/>
        <a:lstStyle/>
        <a:p>
          <a:endParaRPr lang="en-US"/>
        </a:p>
      </dgm:t>
    </dgm:pt>
    <dgm:pt modelId="{B59E53F3-645B-41E7-9C3B-041A01F3409C}" type="sibTrans" cxnId="{5AE2D609-67FD-49CC-9503-93583B2D8293}">
      <dgm:prSet/>
      <dgm:spPr/>
      <dgm:t>
        <a:bodyPr/>
        <a:lstStyle/>
        <a:p>
          <a:endParaRPr lang="en-US"/>
        </a:p>
      </dgm:t>
    </dgm:pt>
    <dgm:pt modelId="{360FFCAB-F05C-49AF-A280-29CEDF8EF11F}" type="pres">
      <dgm:prSet presAssocID="{3FE4F85B-545F-4DEF-99B7-2ED2F8DFCA93}" presName="root" presStyleCnt="0">
        <dgm:presLayoutVars>
          <dgm:dir/>
          <dgm:resizeHandles val="exact"/>
        </dgm:presLayoutVars>
      </dgm:prSet>
      <dgm:spPr/>
    </dgm:pt>
    <dgm:pt modelId="{428C141E-7238-4A33-800B-EA32EE702629}" type="pres">
      <dgm:prSet presAssocID="{7053DC1B-CBC1-43C0-976A-C8F732A726E7}" presName="compNode" presStyleCnt="0"/>
      <dgm:spPr/>
    </dgm:pt>
    <dgm:pt modelId="{E116F6D5-43B4-4308-AC40-2BB71870ADDD}" type="pres">
      <dgm:prSet presAssocID="{7053DC1B-CBC1-43C0-976A-C8F732A726E7}" presName="bgRect" presStyleLbl="bgShp" presStyleIdx="0" presStyleCnt="7"/>
      <dgm:spPr/>
    </dgm:pt>
    <dgm:pt modelId="{023E9CF8-F04E-4F31-BD56-DF29C048F43E}" type="pres">
      <dgm:prSet presAssocID="{7053DC1B-CBC1-43C0-976A-C8F732A726E7}"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44C6A119-66FD-4923-94A7-8EB267C2EABD}" type="pres">
      <dgm:prSet presAssocID="{7053DC1B-CBC1-43C0-976A-C8F732A726E7}" presName="spaceRect" presStyleCnt="0"/>
      <dgm:spPr/>
    </dgm:pt>
    <dgm:pt modelId="{A0B94081-350A-47C9-9EF5-525749BE6E85}" type="pres">
      <dgm:prSet presAssocID="{7053DC1B-CBC1-43C0-976A-C8F732A726E7}" presName="parTx" presStyleLbl="revTx" presStyleIdx="0" presStyleCnt="7">
        <dgm:presLayoutVars>
          <dgm:chMax val="0"/>
          <dgm:chPref val="0"/>
        </dgm:presLayoutVars>
      </dgm:prSet>
      <dgm:spPr/>
    </dgm:pt>
    <dgm:pt modelId="{149CD2C5-3F6C-47D0-A22E-C85A1F24BFDA}" type="pres">
      <dgm:prSet presAssocID="{9A16CDCC-F9F7-4FA2-B806-CFBD0997D7A5}" presName="sibTrans" presStyleCnt="0"/>
      <dgm:spPr/>
    </dgm:pt>
    <dgm:pt modelId="{C5858B22-9845-4984-8347-A3329A0600B5}" type="pres">
      <dgm:prSet presAssocID="{D9A09241-FF42-42DA-8608-750D6E385189}" presName="compNode" presStyleCnt="0"/>
      <dgm:spPr/>
    </dgm:pt>
    <dgm:pt modelId="{780432E5-9436-4691-AEFB-C7A56F7BB609}" type="pres">
      <dgm:prSet presAssocID="{D9A09241-FF42-42DA-8608-750D6E385189}" presName="bgRect" presStyleLbl="bgShp" presStyleIdx="1" presStyleCnt="7"/>
      <dgm:spPr/>
    </dgm:pt>
    <dgm:pt modelId="{331E4F6B-2895-49F5-B6C7-B31B94E1E562}" type="pres">
      <dgm:prSet presAssocID="{D9A09241-FF42-42DA-8608-750D6E385189}"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nching Diagram"/>
        </a:ext>
      </dgm:extLst>
    </dgm:pt>
    <dgm:pt modelId="{88D47E85-BC74-45D7-8D39-F2D870E508B0}" type="pres">
      <dgm:prSet presAssocID="{D9A09241-FF42-42DA-8608-750D6E385189}" presName="spaceRect" presStyleCnt="0"/>
      <dgm:spPr/>
    </dgm:pt>
    <dgm:pt modelId="{30E9BA4F-A2E5-4718-9731-6682791B2E49}" type="pres">
      <dgm:prSet presAssocID="{D9A09241-FF42-42DA-8608-750D6E385189}" presName="parTx" presStyleLbl="revTx" presStyleIdx="1" presStyleCnt="7">
        <dgm:presLayoutVars>
          <dgm:chMax val="0"/>
          <dgm:chPref val="0"/>
        </dgm:presLayoutVars>
      </dgm:prSet>
      <dgm:spPr/>
    </dgm:pt>
    <dgm:pt modelId="{F847CBD0-EE85-4F60-B514-57880ACF7715}" type="pres">
      <dgm:prSet presAssocID="{D920CA26-8992-4AFD-AA4F-8382268F69BB}" presName="sibTrans" presStyleCnt="0"/>
      <dgm:spPr/>
    </dgm:pt>
    <dgm:pt modelId="{6FDBEA25-AA55-450A-BFDE-F73988EB56C9}" type="pres">
      <dgm:prSet presAssocID="{EE024FAE-89C7-48DB-8703-60AE35BD491D}" presName="compNode" presStyleCnt="0"/>
      <dgm:spPr/>
    </dgm:pt>
    <dgm:pt modelId="{D57D06DF-7247-475C-89F2-974378B43B82}" type="pres">
      <dgm:prSet presAssocID="{EE024FAE-89C7-48DB-8703-60AE35BD491D}" presName="bgRect" presStyleLbl="bgShp" presStyleIdx="2" presStyleCnt="7"/>
      <dgm:spPr/>
    </dgm:pt>
    <dgm:pt modelId="{4048E12E-9092-4082-88B5-D24546F34D92}" type="pres">
      <dgm:prSet presAssocID="{EE024FAE-89C7-48DB-8703-60AE35BD491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of People"/>
        </a:ext>
      </dgm:extLst>
    </dgm:pt>
    <dgm:pt modelId="{996CA101-F2A0-41E4-AB0F-EC196919E76B}" type="pres">
      <dgm:prSet presAssocID="{EE024FAE-89C7-48DB-8703-60AE35BD491D}" presName="spaceRect" presStyleCnt="0"/>
      <dgm:spPr/>
    </dgm:pt>
    <dgm:pt modelId="{950F127F-25FF-401F-947F-535998F750A5}" type="pres">
      <dgm:prSet presAssocID="{EE024FAE-89C7-48DB-8703-60AE35BD491D}" presName="parTx" presStyleLbl="revTx" presStyleIdx="2" presStyleCnt="7">
        <dgm:presLayoutVars>
          <dgm:chMax val="0"/>
          <dgm:chPref val="0"/>
        </dgm:presLayoutVars>
      </dgm:prSet>
      <dgm:spPr/>
    </dgm:pt>
    <dgm:pt modelId="{2B1AAA34-92EC-47DB-9C60-5A6876C1DB24}" type="pres">
      <dgm:prSet presAssocID="{666E3227-5C14-4065-ABF2-0DD1F6571591}" presName="sibTrans" presStyleCnt="0"/>
      <dgm:spPr/>
    </dgm:pt>
    <dgm:pt modelId="{A35137D4-5160-494D-8A26-EA8B1A61A58D}" type="pres">
      <dgm:prSet presAssocID="{42FAE9F4-86F8-4D08-AC6C-04DBC73220E6}" presName="compNode" presStyleCnt="0"/>
      <dgm:spPr/>
    </dgm:pt>
    <dgm:pt modelId="{BE22CAC2-E6B7-4591-9CE3-35605EE8ADBE}" type="pres">
      <dgm:prSet presAssocID="{42FAE9F4-86F8-4D08-AC6C-04DBC73220E6}" presName="bgRect" presStyleLbl="bgShp" presStyleIdx="3" presStyleCnt="7"/>
      <dgm:spPr/>
    </dgm:pt>
    <dgm:pt modelId="{B0C999AD-4D1C-4C29-A5B5-F6DD3606A4DA}" type="pres">
      <dgm:prSet presAssocID="{42FAE9F4-86F8-4D08-AC6C-04DBC73220E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CC943BEA-A3E0-4E1B-8575-57BBE8AFDC70}" type="pres">
      <dgm:prSet presAssocID="{42FAE9F4-86F8-4D08-AC6C-04DBC73220E6}" presName="spaceRect" presStyleCnt="0"/>
      <dgm:spPr/>
    </dgm:pt>
    <dgm:pt modelId="{B5292C07-DEA7-4142-98BA-C0D84E0D2A93}" type="pres">
      <dgm:prSet presAssocID="{42FAE9F4-86F8-4D08-AC6C-04DBC73220E6}" presName="parTx" presStyleLbl="revTx" presStyleIdx="3" presStyleCnt="7">
        <dgm:presLayoutVars>
          <dgm:chMax val="0"/>
          <dgm:chPref val="0"/>
        </dgm:presLayoutVars>
      </dgm:prSet>
      <dgm:spPr/>
    </dgm:pt>
    <dgm:pt modelId="{CF7A41CF-88DD-46A0-B7A5-38763CF8A551}" type="pres">
      <dgm:prSet presAssocID="{C279E0FA-BB3C-4CE4-A6E8-8985D65ECD0D}" presName="sibTrans" presStyleCnt="0"/>
      <dgm:spPr/>
    </dgm:pt>
    <dgm:pt modelId="{75C37CA6-B630-470E-9E4F-D827EB0C0C3F}" type="pres">
      <dgm:prSet presAssocID="{C4BBAD29-D9FB-48C0-8C2B-90CC1E5A1D44}" presName="compNode" presStyleCnt="0"/>
      <dgm:spPr/>
    </dgm:pt>
    <dgm:pt modelId="{82ED3E35-E792-4A1B-9775-B2E3242B00C8}" type="pres">
      <dgm:prSet presAssocID="{C4BBAD29-D9FB-48C0-8C2B-90CC1E5A1D44}" presName="bgRect" presStyleLbl="bgShp" presStyleIdx="4" presStyleCnt="7"/>
      <dgm:spPr/>
    </dgm:pt>
    <dgm:pt modelId="{80E68E6E-4142-4BB2-8498-3332432F1269}" type="pres">
      <dgm:prSet presAssocID="{C4BBAD29-D9FB-48C0-8C2B-90CC1E5A1D4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3FB530B8-8033-46C6-812D-75618AD5532D}" type="pres">
      <dgm:prSet presAssocID="{C4BBAD29-D9FB-48C0-8C2B-90CC1E5A1D44}" presName="spaceRect" presStyleCnt="0"/>
      <dgm:spPr/>
    </dgm:pt>
    <dgm:pt modelId="{AB97E0B8-15B5-47A2-9BF8-D16823E945B2}" type="pres">
      <dgm:prSet presAssocID="{C4BBAD29-D9FB-48C0-8C2B-90CC1E5A1D44}" presName="parTx" presStyleLbl="revTx" presStyleIdx="4" presStyleCnt="7">
        <dgm:presLayoutVars>
          <dgm:chMax val="0"/>
          <dgm:chPref val="0"/>
        </dgm:presLayoutVars>
      </dgm:prSet>
      <dgm:spPr/>
    </dgm:pt>
    <dgm:pt modelId="{5D380E52-911C-4801-84C4-CFBF69DD427E}" type="pres">
      <dgm:prSet presAssocID="{DA4B8D77-D3B3-452C-94D3-5E3E9D3CE045}" presName="sibTrans" presStyleCnt="0"/>
      <dgm:spPr/>
    </dgm:pt>
    <dgm:pt modelId="{141F6934-713F-4EFC-AF98-965693EE6738}" type="pres">
      <dgm:prSet presAssocID="{59FA3FAB-B495-40D7-8CDB-C6D47BB48AC4}" presName="compNode" presStyleCnt="0"/>
      <dgm:spPr/>
    </dgm:pt>
    <dgm:pt modelId="{3E1B16F3-4F30-4617-8BB7-7336BD843F38}" type="pres">
      <dgm:prSet presAssocID="{59FA3FAB-B495-40D7-8CDB-C6D47BB48AC4}" presName="bgRect" presStyleLbl="bgShp" presStyleIdx="5" presStyleCnt="7"/>
      <dgm:spPr/>
    </dgm:pt>
    <dgm:pt modelId="{2F207585-25B6-4899-86A9-7E5E03AA025D}" type="pres">
      <dgm:prSet presAssocID="{59FA3FAB-B495-40D7-8CDB-C6D47BB48AC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nnections"/>
        </a:ext>
      </dgm:extLst>
    </dgm:pt>
    <dgm:pt modelId="{3C6FB4A9-AE7C-4318-9626-DEB4249C3CDD}" type="pres">
      <dgm:prSet presAssocID="{59FA3FAB-B495-40D7-8CDB-C6D47BB48AC4}" presName="spaceRect" presStyleCnt="0"/>
      <dgm:spPr/>
    </dgm:pt>
    <dgm:pt modelId="{F97FFD38-173C-481C-A178-DF238E0D9B51}" type="pres">
      <dgm:prSet presAssocID="{59FA3FAB-B495-40D7-8CDB-C6D47BB48AC4}" presName="parTx" presStyleLbl="revTx" presStyleIdx="5" presStyleCnt="7">
        <dgm:presLayoutVars>
          <dgm:chMax val="0"/>
          <dgm:chPref val="0"/>
        </dgm:presLayoutVars>
      </dgm:prSet>
      <dgm:spPr/>
    </dgm:pt>
    <dgm:pt modelId="{71C6E594-BA5D-4B9E-99C2-8F688CF35955}" type="pres">
      <dgm:prSet presAssocID="{445E7D7E-2C10-4833-B33B-104C7965CE81}" presName="sibTrans" presStyleCnt="0"/>
      <dgm:spPr/>
    </dgm:pt>
    <dgm:pt modelId="{3E3EA029-C5C8-43C7-B10C-802947272A93}" type="pres">
      <dgm:prSet presAssocID="{4FACC44F-39B7-4712-A1FF-101C29D6805C}" presName="compNode" presStyleCnt="0"/>
      <dgm:spPr/>
    </dgm:pt>
    <dgm:pt modelId="{AF1EAE46-DAD0-4C51-AFB8-19A18B5FE5F9}" type="pres">
      <dgm:prSet presAssocID="{4FACC44F-39B7-4712-A1FF-101C29D6805C}" presName="bgRect" presStyleLbl="bgShp" presStyleIdx="6" presStyleCnt="7"/>
      <dgm:spPr/>
    </dgm:pt>
    <dgm:pt modelId="{98CC1A2C-EF89-43C4-BE15-2355CADB2E86}" type="pres">
      <dgm:prSet presAssocID="{4FACC44F-39B7-4712-A1FF-101C29D6805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Newspaper"/>
        </a:ext>
      </dgm:extLst>
    </dgm:pt>
    <dgm:pt modelId="{A0A47880-AB18-40FF-943C-91ED41501487}" type="pres">
      <dgm:prSet presAssocID="{4FACC44F-39B7-4712-A1FF-101C29D6805C}" presName="spaceRect" presStyleCnt="0"/>
      <dgm:spPr/>
    </dgm:pt>
    <dgm:pt modelId="{DB5CECB7-8D2E-46E6-B9DD-4841ACCB21F2}" type="pres">
      <dgm:prSet presAssocID="{4FACC44F-39B7-4712-A1FF-101C29D6805C}" presName="parTx" presStyleLbl="revTx" presStyleIdx="6" presStyleCnt="7">
        <dgm:presLayoutVars>
          <dgm:chMax val="0"/>
          <dgm:chPref val="0"/>
        </dgm:presLayoutVars>
      </dgm:prSet>
      <dgm:spPr/>
    </dgm:pt>
  </dgm:ptLst>
  <dgm:cxnLst>
    <dgm:cxn modelId="{17591E03-4528-4E21-950B-293CD0A9560A}" srcId="{3FE4F85B-545F-4DEF-99B7-2ED2F8DFCA93}" destId="{C4BBAD29-D9FB-48C0-8C2B-90CC1E5A1D44}" srcOrd="4" destOrd="0" parTransId="{BBB980AA-6842-4D0C-B051-5EA3105F0D2F}" sibTransId="{DA4B8D77-D3B3-452C-94D3-5E3E9D3CE045}"/>
    <dgm:cxn modelId="{B6CE9207-FCC6-4E8B-BF77-813DC2D533E6}" type="presOf" srcId="{7053DC1B-CBC1-43C0-976A-C8F732A726E7}" destId="{A0B94081-350A-47C9-9EF5-525749BE6E85}" srcOrd="0" destOrd="0" presId="urn:microsoft.com/office/officeart/2018/2/layout/IconVerticalSolidList"/>
    <dgm:cxn modelId="{5AE2D609-67FD-49CC-9503-93583B2D8293}" srcId="{3FE4F85B-545F-4DEF-99B7-2ED2F8DFCA93}" destId="{4FACC44F-39B7-4712-A1FF-101C29D6805C}" srcOrd="6" destOrd="0" parTransId="{0E13E18F-D5DB-442B-9E4E-EAA62544736E}" sibTransId="{B59E53F3-645B-41E7-9C3B-041A01F3409C}"/>
    <dgm:cxn modelId="{27F9930F-CD05-4085-ACF0-52A53BD15A09}" srcId="{3FE4F85B-545F-4DEF-99B7-2ED2F8DFCA93}" destId="{59FA3FAB-B495-40D7-8CDB-C6D47BB48AC4}" srcOrd="5" destOrd="0" parTransId="{0E9778BD-75F7-48F3-A1D2-EA57987EEA94}" sibTransId="{445E7D7E-2C10-4833-B33B-104C7965CE81}"/>
    <dgm:cxn modelId="{F248722D-F4C2-45E5-B155-662EB97181AA}" type="presOf" srcId="{4FACC44F-39B7-4712-A1FF-101C29D6805C}" destId="{DB5CECB7-8D2E-46E6-B9DD-4841ACCB21F2}" srcOrd="0" destOrd="0" presId="urn:microsoft.com/office/officeart/2018/2/layout/IconVerticalSolidList"/>
    <dgm:cxn modelId="{AD4AE02E-6BBC-433B-9759-50287FFBF485}" srcId="{3FE4F85B-545F-4DEF-99B7-2ED2F8DFCA93}" destId="{D9A09241-FF42-42DA-8608-750D6E385189}" srcOrd="1" destOrd="0" parTransId="{013E1C96-74BA-48A7-B9A0-7CB1437BF481}" sibTransId="{D920CA26-8992-4AFD-AA4F-8382268F69BB}"/>
    <dgm:cxn modelId="{4B70275D-0CC0-4276-8093-907E763C7317}" type="presOf" srcId="{D9A09241-FF42-42DA-8608-750D6E385189}" destId="{30E9BA4F-A2E5-4718-9731-6682791B2E49}" srcOrd="0" destOrd="0" presId="urn:microsoft.com/office/officeart/2018/2/layout/IconVerticalSolidList"/>
    <dgm:cxn modelId="{0C7D1860-6B16-4AD3-8D82-2CE245F3258A}" srcId="{3FE4F85B-545F-4DEF-99B7-2ED2F8DFCA93}" destId="{EE024FAE-89C7-48DB-8703-60AE35BD491D}" srcOrd="2" destOrd="0" parTransId="{EDCB61C7-CC21-40AB-9618-6EDC896F3B8C}" sibTransId="{666E3227-5C14-4065-ABF2-0DD1F6571591}"/>
    <dgm:cxn modelId="{D2E9AF60-1FC2-49E7-A9EC-7C28BF2B96B0}" type="presOf" srcId="{59FA3FAB-B495-40D7-8CDB-C6D47BB48AC4}" destId="{F97FFD38-173C-481C-A178-DF238E0D9B51}" srcOrd="0" destOrd="0" presId="urn:microsoft.com/office/officeart/2018/2/layout/IconVerticalSolidList"/>
    <dgm:cxn modelId="{6130C544-E9E7-4169-8989-2FC1807DB4B3}" type="presOf" srcId="{42FAE9F4-86F8-4D08-AC6C-04DBC73220E6}" destId="{B5292C07-DEA7-4142-98BA-C0D84E0D2A93}" srcOrd="0" destOrd="0" presId="urn:microsoft.com/office/officeart/2018/2/layout/IconVerticalSolidList"/>
    <dgm:cxn modelId="{E06857AB-784F-47CA-8EB3-5C8F28714BBB}" srcId="{3FE4F85B-545F-4DEF-99B7-2ED2F8DFCA93}" destId="{7053DC1B-CBC1-43C0-976A-C8F732A726E7}" srcOrd="0" destOrd="0" parTransId="{D7BB954E-B261-4E15-B1EF-F0BBDE37DA62}" sibTransId="{9A16CDCC-F9F7-4FA2-B806-CFBD0997D7A5}"/>
    <dgm:cxn modelId="{FB0138B5-A497-4C1E-BB15-77C39E4D8389}" type="presOf" srcId="{C4BBAD29-D9FB-48C0-8C2B-90CC1E5A1D44}" destId="{AB97E0B8-15B5-47A2-9BF8-D16823E945B2}" srcOrd="0" destOrd="0" presId="urn:microsoft.com/office/officeart/2018/2/layout/IconVerticalSolidList"/>
    <dgm:cxn modelId="{2D5E21D6-99BA-467E-A6E6-B495EA6236AC}" type="presOf" srcId="{EE024FAE-89C7-48DB-8703-60AE35BD491D}" destId="{950F127F-25FF-401F-947F-535998F750A5}" srcOrd="0" destOrd="0" presId="urn:microsoft.com/office/officeart/2018/2/layout/IconVerticalSolidList"/>
    <dgm:cxn modelId="{F85794F1-5922-4D37-8027-B886B5DB10DA}" type="presOf" srcId="{3FE4F85B-545F-4DEF-99B7-2ED2F8DFCA93}" destId="{360FFCAB-F05C-49AF-A280-29CEDF8EF11F}" srcOrd="0" destOrd="0" presId="urn:microsoft.com/office/officeart/2018/2/layout/IconVerticalSolidList"/>
    <dgm:cxn modelId="{C81536F7-631F-49E2-8790-93E843DE1E53}" srcId="{3FE4F85B-545F-4DEF-99B7-2ED2F8DFCA93}" destId="{42FAE9F4-86F8-4D08-AC6C-04DBC73220E6}" srcOrd="3" destOrd="0" parTransId="{C88318BA-4CB0-4A5F-9D64-9ADE986344A1}" sibTransId="{C279E0FA-BB3C-4CE4-A6E8-8985D65ECD0D}"/>
    <dgm:cxn modelId="{271DF51B-BBD5-46FA-9D3E-D0F7E82EF7E5}" type="presParOf" srcId="{360FFCAB-F05C-49AF-A280-29CEDF8EF11F}" destId="{428C141E-7238-4A33-800B-EA32EE702629}" srcOrd="0" destOrd="0" presId="urn:microsoft.com/office/officeart/2018/2/layout/IconVerticalSolidList"/>
    <dgm:cxn modelId="{AE69C037-89CD-4057-8BAE-0004311592FD}" type="presParOf" srcId="{428C141E-7238-4A33-800B-EA32EE702629}" destId="{E116F6D5-43B4-4308-AC40-2BB71870ADDD}" srcOrd="0" destOrd="0" presId="urn:microsoft.com/office/officeart/2018/2/layout/IconVerticalSolidList"/>
    <dgm:cxn modelId="{6EC98ABF-AD07-4EB9-9CAD-57F278E08718}" type="presParOf" srcId="{428C141E-7238-4A33-800B-EA32EE702629}" destId="{023E9CF8-F04E-4F31-BD56-DF29C048F43E}" srcOrd="1" destOrd="0" presId="urn:microsoft.com/office/officeart/2018/2/layout/IconVerticalSolidList"/>
    <dgm:cxn modelId="{1233C84A-184B-44CC-941E-C0468407F16D}" type="presParOf" srcId="{428C141E-7238-4A33-800B-EA32EE702629}" destId="{44C6A119-66FD-4923-94A7-8EB267C2EABD}" srcOrd="2" destOrd="0" presId="urn:microsoft.com/office/officeart/2018/2/layout/IconVerticalSolidList"/>
    <dgm:cxn modelId="{FD1965EB-2F75-44C9-A605-C2114EF196CA}" type="presParOf" srcId="{428C141E-7238-4A33-800B-EA32EE702629}" destId="{A0B94081-350A-47C9-9EF5-525749BE6E85}" srcOrd="3" destOrd="0" presId="urn:microsoft.com/office/officeart/2018/2/layout/IconVerticalSolidList"/>
    <dgm:cxn modelId="{E90A9993-C4C1-4520-9517-ECEE5B3E6487}" type="presParOf" srcId="{360FFCAB-F05C-49AF-A280-29CEDF8EF11F}" destId="{149CD2C5-3F6C-47D0-A22E-C85A1F24BFDA}" srcOrd="1" destOrd="0" presId="urn:microsoft.com/office/officeart/2018/2/layout/IconVerticalSolidList"/>
    <dgm:cxn modelId="{36E350EF-FE8D-42CF-89F4-6530363F6978}" type="presParOf" srcId="{360FFCAB-F05C-49AF-A280-29CEDF8EF11F}" destId="{C5858B22-9845-4984-8347-A3329A0600B5}" srcOrd="2" destOrd="0" presId="urn:microsoft.com/office/officeart/2018/2/layout/IconVerticalSolidList"/>
    <dgm:cxn modelId="{A362273F-0EA9-45CD-A8CD-D66025DC52BE}" type="presParOf" srcId="{C5858B22-9845-4984-8347-A3329A0600B5}" destId="{780432E5-9436-4691-AEFB-C7A56F7BB609}" srcOrd="0" destOrd="0" presId="urn:microsoft.com/office/officeart/2018/2/layout/IconVerticalSolidList"/>
    <dgm:cxn modelId="{F30187DB-0084-40CA-9C9D-8B53A0C562C3}" type="presParOf" srcId="{C5858B22-9845-4984-8347-A3329A0600B5}" destId="{331E4F6B-2895-49F5-B6C7-B31B94E1E562}" srcOrd="1" destOrd="0" presId="urn:microsoft.com/office/officeart/2018/2/layout/IconVerticalSolidList"/>
    <dgm:cxn modelId="{19D76574-97E9-4ABD-A790-690491CE8E57}" type="presParOf" srcId="{C5858B22-9845-4984-8347-A3329A0600B5}" destId="{88D47E85-BC74-45D7-8D39-F2D870E508B0}" srcOrd="2" destOrd="0" presId="urn:microsoft.com/office/officeart/2018/2/layout/IconVerticalSolidList"/>
    <dgm:cxn modelId="{34B1E669-2A31-4CBE-B84C-C3A05B94EE04}" type="presParOf" srcId="{C5858B22-9845-4984-8347-A3329A0600B5}" destId="{30E9BA4F-A2E5-4718-9731-6682791B2E49}" srcOrd="3" destOrd="0" presId="urn:microsoft.com/office/officeart/2018/2/layout/IconVerticalSolidList"/>
    <dgm:cxn modelId="{50E1D615-B917-483C-A2DD-42D35C9A6672}" type="presParOf" srcId="{360FFCAB-F05C-49AF-A280-29CEDF8EF11F}" destId="{F847CBD0-EE85-4F60-B514-57880ACF7715}" srcOrd="3" destOrd="0" presId="urn:microsoft.com/office/officeart/2018/2/layout/IconVerticalSolidList"/>
    <dgm:cxn modelId="{477F5206-01B3-4838-8B31-B41B4BF397FB}" type="presParOf" srcId="{360FFCAB-F05C-49AF-A280-29CEDF8EF11F}" destId="{6FDBEA25-AA55-450A-BFDE-F73988EB56C9}" srcOrd="4" destOrd="0" presId="urn:microsoft.com/office/officeart/2018/2/layout/IconVerticalSolidList"/>
    <dgm:cxn modelId="{979E331F-4E84-4A08-84CC-3A581D038D69}" type="presParOf" srcId="{6FDBEA25-AA55-450A-BFDE-F73988EB56C9}" destId="{D57D06DF-7247-475C-89F2-974378B43B82}" srcOrd="0" destOrd="0" presId="urn:microsoft.com/office/officeart/2018/2/layout/IconVerticalSolidList"/>
    <dgm:cxn modelId="{D5157892-752E-40D2-91A2-0FA286165FE5}" type="presParOf" srcId="{6FDBEA25-AA55-450A-BFDE-F73988EB56C9}" destId="{4048E12E-9092-4082-88B5-D24546F34D92}" srcOrd="1" destOrd="0" presId="urn:microsoft.com/office/officeart/2018/2/layout/IconVerticalSolidList"/>
    <dgm:cxn modelId="{61E2DBEE-F663-4E36-A07E-980553C947E4}" type="presParOf" srcId="{6FDBEA25-AA55-450A-BFDE-F73988EB56C9}" destId="{996CA101-F2A0-41E4-AB0F-EC196919E76B}" srcOrd="2" destOrd="0" presId="urn:microsoft.com/office/officeart/2018/2/layout/IconVerticalSolidList"/>
    <dgm:cxn modelId="{FB3B8E46-3C53-49C3-9832-EDBFE4BE136B}" type="presParOf" srcId="{6FDBEA25-AA55-450A-BFDE-F73988EB56C9}" destId="{950F127F-25FF-401F-947F-535998F750A5}" srcOrd="3" destOrd="0" presId="urn:microsoft.com/office/officeart/2018/2/layout/IconVerticalSolidList"/>
    <dgm:cxn modelId="{7748BB4A-B23B-423C-812D-984142875FD6}" type="presParOf" srcId="{360FFCAB-F05C-49AF-A280-29CEDF8EF11F}" destId="{2B1AAA34-92EC-47DB-9C60-5A6876C1DB24}" srcOrd="5" destOrd="0" presId="urn:microsoft.com/office/officeart/2018/2/layout/IconVerticalSolidList"/>
    <dgm:cxn modelId="{CBD1D404-37A9-4286-AC5B-5061EFFF20BD}" type="presParOf" srcId="{360FFCAB-F05C-49AF-A280-29CEDF8EF11F}" destId="{A35137D4-5160-494D-8A26-EA8B1A61A58D}" srcOrd="6" destOrd="0" presId="urn:microsoft.com/office/officeart/2018/2/layout/IconVerticalSolidList"/>
    <dgm:cxn modelId="{5AE6EEAF-7A3E-492F-8DF6-56BBC1E3CCA2}" type="presParOf" srcId="{A35137D4-5160-494D-8A26-EA8B1A61A58D}" destId="{BE22CAC2-E6B7-4591-9CE3-35605EE8ADBE}" srcOrd="0" destOrd="0" presId="urn:microsoft.com/office/officeart/2018/2/layout/IconVerticalSolidList"/>
    <dgm:cxn modelId="{A212237B-8369-4612-87D8-3FBA98AFE704}" type="presParOf" srcId="{A35137D4-5160-494D-8A26-EA8B1A61A58D}" destId="{B0C999AD-4D1C-4C29-A5B5-F6DD3606A4DA}" srcOrd="1" destOrd="0" presId="urn:microsoft.com/office/officeart/2018/2/layout/IconVerticalSolidList"/>
    <dgm:cxn modelId="{1A2C4D25-DD6E-44E6-BA68-3B2FCCCFCFB4}" type="presParOf" srcId="{A35137D4-5160-494D-8A26-EA8B1A61A58D}" destId="{CC943BEA-A3E0-4E1B-8575-57BBE8AFDC70}" srcOrd="2" destOrd="0" presId="urn:microsoft.com/office/officeart/2018/2/layout/IconVerticalSolidList"/>
    <dgm:cxn modelId="{C1C8E371-56C9-4895-B8F6-BA6392927333}" type="presParOf" srcId="{A35137D4-5160-494D-8A26-EA8B1A61A58D}" destId="{B5292C07-DEA7-4142-98BA-C0D84E0D2A93}" srcOrd="3" destOrd="0" presId="urn:microsoft.com/office/officeart/2018/2/layout/IconVerticalSolidList"/>
    <dgm:cxn modelId="{A225F3AB-9A94-476B-8E9D-F475AFE96AB3}" type="presParOf" srcId="{360FFCAB-F05C-49AF-A280-29CEDF8EF11F}" destId="{CF7A41CF-88DD-46A0-B7A5-38763CF8A551}" srcOrd="7" destOrd="0" presId="urn:microsoft.com/office/officeart/2018/2/layout/IconVerticalSolidList"/>
    <dgm:cxn modelId="{A5B92144-0419-4C05-BDF8-472EE87C53C2}" type="presParOf" srcId="{360FFCAB-F05C-49AF-A280-29CEDF8EF11F}" destId="{75C37CA6-B630-470E-9E4F-D827EB0C0C3F}" srcOrd="8" destOrd="0" presId="urn:microsoft.com/office/officeart/2018/2/layout/IconVerticalSolidList"/>
    <dgm:cxn modelId="{E2674B6F-B2C5-4394-83B1-53F59BB80FD2}" type="presParOf" srcId="{75C37CA6-B630-470E-9E4F-D827EB0C0C3F}" destId="{82ED3E35-E792-4A1B-9775-B2E3242B00C8}" srcOrd="0" destOrd="0" presId="urn:microsoft.com/office/officeart/2018/2/layout/IconVerticalSolidList"/>
    <dgm:cxn modelId="{88F2FBAC-3FFF-4EA0-893A-CF333E62A32A}" type="presParOf" srcId="{75C37CA6-B630-470E-9E4F-D827EB0C0C3F}" destId="{80E68E6E-4142-4BB2-8498-3332432F1269}" srcOrd="1" destOrd="0" presId="urn:microsoft.com/office/officeart/2018/2/layout/IconVerticalSolidList"/>
    <dgm:cxn modelId="{14993516-CC66-412E-B9BE-708270CB61A4}" type="presParOf" srcId="{75C37CA6-B630-470E-9E4F-D827EB0C0C3F}" destId="{3FB530B8-8033-46C6-812D-75618AD5532D}" srcOrd="2" destOrd="0" presId="urn:microsoft.com/office/officeart/2018/2/layout/IconVerticalSolidList"/>
    <dgm:cxn modelId="{76860684-CC13-4C41-A848-3A532D292A77}" type="presParOf" srcId="{75C37CA6-B630-470E-9E4F-D827EB0C0C3F}" destId="{AB97E0B8-15B5-47A2-9BF8-D16823E945B2}" srcOrd="3" destOrd="0" presId="urn:microsoft.com/office/officeart/2018/2/layout/IconVerticalSolidList"/>
    <dgm:cxn modelId="{D7138B6D-4890-4166-A990-06B87082C624}" type="presParOf" srcId="{360FFCAB-F05C-49AF-A280-29CEDF8EF11F}" destId="{5D380E52-911C-4801-84C4-CFBF69DD427E}" srcOrd="9" destOrd="0" presId="urn:microsoft.com/office/officeart/2018/2/layout/IconVerticalSolidList"/>
    <dgm:cxn modelId="{146BFC8D-D4C4-4CAA-A62A-B98BEED1B58A}" type="presParOf" srcId="{360FFCAB-F05C-49AF-A280-29CEDF8EF11F}" destId="{141F6934-713F-4EFC-AF98-965693EE6738}" srcOrd="10" destOrd="0" presId="urn:microsoft.com/office/officeart/2018/2/layout/IconVerticalSolidList"/>
    <dgm:cxn modelId="{BF31CC09-AE7E-47F8-BF8D-ABCB02AB5F26}" type="presParOf" srcId="{141F6934-713F-4EFC-AF98-965693EE6738}" destId="{3E1B16F3-4F30-4617-8BB7-7336BD843F38}" srcOrd="0" destOrd="0" presId="urn:microsoft.com/office/officeart/2018/2/layout/IconVerticalSolidList"/>
    <dgm:cxn modelId="{1CE6A74C-BCAF-4086-917C-015444C1B4C9}" type="presParOf" srcId="{141F6934-713F-4EFC-AF98-965693EE6738}" destId="{2F207585-25B6-4899-86A9-7E5E03AA025D}" srcOrd="1" destOrd="0" presId="urn:microsoft.com/office/officeart/2018/2/layout/IconVerticalSolidList"/>
    <dgm:cxn modelId="{CE4D4B21-85EE-4974-BC8E-93CD720D947B}" type="presParOf" srcId="{141F6934-713F-4EFC-AF98-965693EE6738}" destId="{3C6FB4A9-AE7C-4318-9626-DEB4249C3CDD}" srcOrd="2" destOrd="0" presId="urn:microsoft.com/office/officeart/2018/2/layout/IconVerticalSolidList"/>
    <dgm:cxn modelId="{953C78BF-C5AE-4E70-9B0E-AB1FB96F481D}" type="presParOf" srcId="{141F6934-713F-4EFC-AF98-965693EE6738}" destId="{F97FFD38-173C-481C-A178-DF238E0D9B51}" srcOrd="3" destOrd="0" presId="urn:microsoft.com/office/officeart/2018/2/layout/IconVerticalSolidList"/>
    <dgm:cxn modelId="{25FBA13D-078F-47BE-BAFC-F63751E76ACE}" type="presParOf" srcId="{360FFCAB-F05C-49AF-A280-29CEDF8EF11F}" destId="{71C6E594-BA5D-4B9E-99C2-8F688CF35955}" srcOrd="11" destOrd="0" presId="urn:microsoft.com/office/officeart/2018/2/layout/IconVerticalSolidList"/>
    <dgm:cxn modelId="{40866F62-7907-4CDB-ABB1-3193CE3672D4}" type="presParOf" srcId="{360FFCAB-F05C-49AF-A280-29CEDF8EF11F}" destId="{3E3EA029-C5C8-43C7-B10C-802947272A93}" srcOrd="12" destOrd="0" presId="urn:microsoft.com/office/officeart/2018/2/layout/IconVerticalSolidList"/>
    <dgm:cxn modelId="{E1293C3B-1348-465B-9E89-D48A099EBDC2}" type="presParOf" srcId="{3E3EA029-C5C8-43C7-B10C-802947272A93}" destId="{AF1EAE46-DAD0-4C51-AFB8-19A18B5FE5F9}" srcOrd="0" destOrd="0" presId="urn:microsoft.com/office/officeart/2018/2/layout/IconVerticalSolidList"/>
    <dgm:cxn modelId="{2C9882E2-1795-4D80-BB1B-92B1AEE74FF3}" type="presParOf" srcId="{3E3EA029-C5C8-43C7-B10C-802947272A93}" destId="{98CC1A2C-EF89-43C4-BE15-2355CADB2E86}" srcOrd="1" destOrd="0" presId="urn:microsoft.com/office/officeart/2018/2/layout/IconVerticalSolidList"/>
    <dgm:cxn modelId="{5F7CF04D-2621-4B5B-892F-7CB7B455D816}" type="presParOf" srcId="{3E3EA029-C5C8-43C7-B10C-802947272A93}" destId="{A0A47880-AB18-40FF-943C-91ED41501487}" srcOrd="2" destOrd="0" presId="urn:microsoft.com/office/officeart/2018/2/layout/IconVerticalSolidList"/>
    <dgm:cxn modelId="{2D736026-CD87-4696-8404-8ADD28B82352}" type="presParOf" srcId="{3E3EA029-C5C8-43C7-B10C-802947272A93}" destId="{DB5CECB7-8D2E-46E6-B9DD-4841ACCB21F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EF8D9F-72CA-476F-8838-A528DA2B0D2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59D1133-5296-4043-8C02-DE27529A34BB}">
      <dgm:prSet/>
      <dgm:spPr/>
      <dgm:t>
        <a:bodyPr/>
        <a:lstStyle/>
        <a:p>
          <a:r>
            <a:rPr lang="en-US"/>
            <a:t>Resources: Content creation tools, marketing resources, and expertise in content development and promotion</a:t>
          </a:r>
        </a:p>
      </dgm:t>
    </dgm:pt>
    <dgm:pt modelId="{4484F626-18C3-40F9-A144-32EB1E253170}" type="parTrans" cxnId="{615FD703-0640-451A-A44E-F97CDF8EE421}">
      <dgm:prSet/>
      <dgm:spPr/>
      <dgm:t>
        <a:bodyPr/>
        <a:lstStyle/>
        <a:p>
          <a:endParaRPr lang="en-US"/>
        </a:p>
      </dgm:t>
    </dgm:pt>
    <dgm:pt modelId="{6910931A-6F64-4386-B4DF-7B61C44CAC1C}" type="sibTrans" cxnId="{615FD703-0640-451A-A44E-F97CDF8EE421}">
      <dgm:prSet/>
      <dgm:spPr/>
      <dgm:t>
        <a:bodyPr/>
        <a:lstStyle/>
        <a:p>
          <a:endParaRPr lang="en-US"/>
        </a:p>
      </dgm:t>
    </dgm:pt>
    <dgm:pt modelId="{CDEC3F1D-0FFC-487F-ABC6-904890644C22}">
      <dgm:prSet/>
      <dgm:spPr/>
      <dgm:t>
        <a:bodyPr/>
        <a:lstStyle/>
        <a:p>
          <a:r>
            <a:rPr lang="en-US"/>
            <a:t>Members: Damilola Ajeigbe &amp; Zainab Yekini</a:t>
          </a:r>
        </a:p>
      </dgm:t>
    </dgm:pt>
    <dgm:pt modelId="{830FA40C-C4D1-416F-978C-BE02A2168229}" type="parTrans" cxnId="{A37D5D71-AD7F-4CC0-95E1-F33D2EAB4B22}">
      <dgm:prSet/>
      <dgm:spPr/>
      <dgm:t>
        <a:bodyPr/>
        <a:lstStyle/>
        <a:p>
          <a:endParaRPr lang="en-US"/>
        </a:p>
      </dgm:t>
    </dgm:pt>
    <dgm:pt modelId="{F7D6B82D-65AB-40CE-AC7B-35D01511B057}" type="sibTrans" cxnId="{A37D5D71-AD7F-4CC0-95E1-F33D2EAB4B22}">
      <dgm:prSet/>
      <dgm:spPr/>
      <dgm:t>
        <a:bodyPr/>
        <a:lstStyle/>
        <a:p>
          <a:endParaRPr lang="en-US"/>
        </a:p>
      </dgm:t>
    </dgm:pt>
    <dgm:pt modelId="{201D64A7-B90D-4296-B681-153A15B5C004}">
      <dgm:prSet/>
      <dgm:spPr/>
      <dgm:t>
        <a:bodyPr/>
        <a:lstStyle/>
        <a:p>
          <a:r>
            <a:rPr lang="en-US" dirty="0"/>
            <a:t>4. Responsibilities: The engineering team were tasked with the technical development of the MVP platform</a:t>
          </a:r>
        </a:p>
      </dgm:t>
    </dgm:pt>
    <dgm:pt modelId="{5FD2C6C3-5E04-45DC-9937-C5DC520A7C83}" type="parTrans" cxnId="{977C96B8-E055-4C2B-9267-CB953D9BB4A5}">
      <dgm:prSet/>
      <dgm:spPr/>
      <dgm:t>
        <a:bodyPr/>
        <a:lstStyle/>
        <a:p>
          <a:endParaRPr lang="en-US"/>
        </a:p>
      </dgm:t>
    </dgm:pt>
    <dgm:pt modelId="{3A33272E-9808-43E2-B7AD-AA301BEE928B}" type="sibTrans" cxnId="{977C96B8-E055-4C2B-9267-CB953D9BB4A5}">
      <dgm:prSet/>
      <dgm:spPr/>
      <dgm:t>
        <a:bodyPr/>
        <a:lstStyle/>
        <a:p>
          <a:endParaRPr lang="en-US"/>
        </a:p>
      </dgm:t>
    </dgm:pt>
    <dgm:pt modelId="{7F652189-A779-4FF7-A9F3-A2F4AF851A0E}">
      <dgm:prSet/>
      <dgm:spPr/>
      <dgm:t>
        <a:bodyPr/>
        <a:lstStyle/>
        <a:p>
          <a:r>
            <a:rPr lang="en-US" dirty="0"/>
            <a:t>Resources: Technical expertise, software development tools, and infrastructure for building and deploying the platform</a:t>
          </a:r>
        </a:p>
      </dgm:t>
    </dgm:pt>
    <dgm:pt modelId="{FC844511-C634-4F3C-8AEC-64F428F06B5C}" type="parTrans" cxnId="{44CE8A5B-2363-42D5-8C25-DD9E6348C12F}">
      <dgm:prSet/>
      <dgm:spPr/>
      <dgm:t>
        <a:bodyPr/>
        <a:lstStyle/>
        <a:p>
          <a:endParaRPr lang="en-US"/>
        </a:p>
      </dgm:t>
    </dgm:pt>
    <dgm:pt modelId="{8A6D3851-C8BF-4853-AEE9-E439E1B8FEB9}" type="sibTrans" cxnId="{44CE8A5B-2363-42D5-8C25-DD9E6348C12F}">
      <dgm:prSet/>
      <dgm:spPr/>
      <dgm:t>
        <a:bodyPr/>
        <a:lstStyle/>
        <a:p>
          <a:endParaRPr lang="en-US"/>
        </a:p>
      </dgm:t>
    </dgm:pt>
    <dgm:pt modelId="{0BFB70BC-15D5-4E50-A619-614C5E2CE08B}">
      <dgm:prSet/>
      <dgm:spPr/>
      <dgm:t>
        <a:bodyPr/>
        <a:lstStyle/>
        <a:p>
          <a:r>
            <a:rPr lang="en-US"/>
            <a:t>Members: Isheyemi Oluwagbenro, Oreoluwa Olufemi, Godswill Umoh, Jerry Aluko &amp; Chukwuemeka Grace</a:t>
          </a:r>
        </a:p>
      </dgm:t>
    </dgm:pt>
    <dgm:pt modelId="{F400E93A-39C6-4EDA-AF02-35D11DBBF40D}" type="parTrans" cxnId="{5424862B-BBA4-4C4E-A688-CD5B0C23C9AC}">
      <dgm:prSet/>
      <dgm:spPr/>
      <dgm:t>
        <a:bodyPr/>
        <a:lstStyle/>
        <a:p>
          <a:endParaRPr lang="en-US"/>
        </a:p>
      </dgm:t>
    </dgm:pt>
    <dgm:pt modelId="{C9261360-7A6A-4A0F-A4D7-6CAFD83E62BC}" type="sibTrans" cxnId="{5424862B-BBA4-4C4E-A688-CD5B0C23C9AC}">
      <dgm:prSet/>
      <dgm:spPr/>
      <dgm:t>
        <a:bodyPr/>
        <a:lstStyle/>
        <a:p>
          <a:endParaRPr lang="en-US"/>
        </a:p>
      </dgm:t>
    </dgm:pt>
    <dgm:pt modelId="{4E6E2920-243D-4044-A0DA-F570B47CF181}">
      <dgm:prSet/>
      <dgm:spPr/>
      <dgm:t>
        <a:bodyPr/>
        <a:lstStyle/>
        <a:p>
          <a:endParaRPr lang="en-US" dirty="0"/>
        </a:p>
      </dgm:t>
    </dgm:pt>
    <dgm:pt modelId="{A5102217-4773-42E6-A668-C97F304AFD25}" type="parTrans" cxnId="{593A2479-7720-47AA-9E6A-4467574D88F6}">
      <dgm:prSet/>
      <dgm:spPr/>
      <dgm:t>
        <a:bodyPr/>
        <a:lstStyle/>
        <a:p>
          <a:endParaRPr lang="en-US"/>
        </a:p>
      </dgm:t>
    </dgm:pt>
    <dgm:pt modelId="{5B3AEEDD-7AB2-4658-B847-831C561027A3}" type="sibTrans" cxnId="{593A2479-7720-47AA-9E6A-4467574D88F6}">
      <dgm:prSet/>
      <dgm:spPr/>
      <dgm:t>
        <a:bodyPr/>
        <a:lstStyle/>
        <a:p>
          <a:endParaRPr lang="en-US"/>
        </a:p>
      </dgm:t>
    </dgm:pt>
    <dgm:pt modelId="{383FDC40-5541-43A3-BDAD-467A7E20438B}" type="pres">
      <dgm:prSet presAssocID="{4AEF8D9F-72CA-476F-8838-A528DA2B0D23}" presName="root" presStyleCnt="0">
        <dgm:presLayoutVars>
          <dgm:dir/>
          <dgm:resizeHandles val="exact"/>
        </dgm:presLayoutVars>
      </dgm:prSet>
      <dgm:spPr/>
    </dgm:pt>
    <dgm:pt modelId="{358967AB-F8BB-4524-B445-02D8C6B9BD69}" type="pres">
      <dgm:prSet presAssocID="{959D1133-5296-4043-8C02-DE27529A34BB}" presName="compNode" presStyleCnt="0"/>
      <dgm:spPr/>
    </dgm:pt>
    <dgm:pt modelId="{293AB1BE-4AE6-4F3C-B432-6723C28D87E5}" type="pres">
      <dgm:prSet presAssocID="{959D1133-5296-4043-8C02-DE27529A34BB}" presName="bgRect" presStyleLbl="bgShp" presStyleIdx="0" presStyleCnt="6"/>
      <dgm:spPr/>
    </dgm:pt>
    <dgm:pt modelId="{CC90A2BF-CA09-46A2-BF46-9219CC81823D}" type="pres">
      <dgm:prSet presAssocID="{959D1133-5296-4043-8C02-DE27529A34B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5051EE39-50E1-417E-9AEF-BE1064677EEE}" type="pres">
      <dgm:prSet presAssocID="{959D1133-5296-4043-8C02-DE27529A34BB}" presName="spaceRect" presStyleCnt="0"/>
      <dgm:spPr/>
    </dgm:pt>
    <dgm:pt modelId="{A8956EA9-3736-4CCF-B65C-4EFF1F635530}" type="pres">
      <dgm:prSet presAssocID="{959D1133-5296-4043-8C02-DE27529A34BB}" presName="parTx" presStyleLbl="revTx" presStyleIdx="0" presStyleCnt="6">
        <dgm:presLayoutVars>
          <dgm:chMax val="0"/>
          <dgm:chPref val="0"/>
        </dgm:presLayoutVars>
      </dgm:prSet>
      <dgm:spPr/>
    </dgm:pt>
    <dgm:pt modelId="{4195E49C-7C98-4F34-8DCC-C2479E1CC1A8}" type="pres">
      <dgm:prSet presAssocID="{6910931A-6F64-4386-B4DF-7B61C44CAC1C}" presName="sibTrans" presStyleCnt="0"/>
      <dgm:spPr/>
    </dgm:pt>
    <dgm:pt modelId="{4C6CEC8B-96C0-451F-B0A5-7678B831D153}" type="pres">
      <dgm:prSet presAssocID="{CDEC3F1D-0FFC-487F-ABC6-904890644C22}" presName="compNode" presStyleCnt="0"/>
      <dgm:spPr/>
    </dgm:pt>
    <dgm:pt modelId="{5906EE3B-793E-4625-95A1-89E6F0458186}" type="pres">
      <dgm:prSet presAssocID="{CDEC3F1D-0FFC-487F-ABC6-904890644C22}" presName="bgRect" presStyleLbl="bgShp" presStyleIdx="1" presStyleCnt="6"/>
      <dgm:spPr/>
    </dgm:pt>
    <dgm:pt modelId="{F4B9E5C9-ACCA-40E2-940C-475071F8C116}" type="pres">
      <dgm:prSet presAssocID="{CDEC3F1D-0FFC-487F-ABC6-904890644C2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of People"/>
        </a:ext>
      </dgm:extLst>
    </dgm:pt>
    <dgm:pt modelId="{1ED82E8A-2C59-442C-AA5E-D7AA54DA370C}" type="pres">
      <dgm:prSet presAssocID="{CDEC3F1D-0FFC-487F-ABC6-904890644C22}" presName="spaceRect" presStyleCnt="0"/>
      <dgm:spPr/>
    </dgm:pt>
    <dgm:pt modelId="{11E49981-8566-43C3-A5D6-154CDB3F3257}" type="pres">
      <dgm:prSet presAssocID="{CDEC3F1D-0FFC-487F-ABC6-904890644C22}" presName="parTx" presStyleLbl="revTx" presStyleIdx="1" presStyleCnt="6">
        <dgm:presLayoutVars>
          <dgm:chMax val="0"/>
          <dgm:chPref val="0"/>
        </dgm:presLayoutVars>
      </dgm:prSet>
      <dgm:spPr/>
    </dgm:pt>
    <dgm:pt modelId="{47B439F0-46E0-45D1-896A-59E2BCB2947F}" type="pres">
      <dgm:prSet presAssocID="{F7D6B82D-65AB-40CE-AC7B-35D01511B057}" presName="sibTrans" presStyleCnt="0"/>
      <dgm:spPr/>
    </dgm:pt>
    <dgm:pt modelId="{31A7DA86-8712-4855-B94E-3E342A343B34}" type="pres">
      <dgm:prSet presAssocID="{201D64A7-B90D-4296-B681-153A15B5C004}" presName="compNode" presStyleCnt="0"/>
      <dgm:spPr/>
    </dgm:pt>
    <dgm:pt modelId="{D633F15E-872A-43AD-B644-D7E8DDD0B5A6}" type="pres">
      <dgm:prSet presAssocID="{201D64A7-B90D-4296-B681-153A15B5C004}" presName="bgRect" presStyleLbl="bgShp" presStyleIdx="2" presStyleCnt="6"/>
      <dgm:spPr/>
    </dgm:pt>
    <dgm:pt modelId="{60D2A156-E715-4CAD-803B-8A6E7DA56A65}" type="pres">
      <dgm:prSet presAssocID="{201D64A7-B90D-4296-B681-153A15B5C00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8136A695-8CBD-4F7E-AF30-61ED079381BA}" type="pres">
      <dgm:prSet presAssocID="{201D64A7-B90D-4296-B681-153A15B5C004}" presName="spaceRect" presStyleCnt="0"/>
      <dgm:spPr/>
    </dgm:pt>
    <dgm:pt modelId="{9EA27F51-1228-4530-905D-2568881610CD}" type="pres">
      <dgm:prSet presAssocID="{201D64A7-B90D-4296-B681-153A15B5C004}" presName="parTx" presStyleLbl="revTx" presStyleIdx="2" presStyleCnt="6">
        <dgm:presLayoutVars>
          <dgm:chMax val="0"/>
          <dgm:chPref val="0"/>
        </dgm:presLayoutVars>
      </dgm:prSet>
      <dgm:spPr/>
    </dgm:pt>
    <dgm:pt modelId="{1FF883BD-FBB3-4076-9B33-FA8CBD72C73B}" type="pres">
      <dgm:prSet presAssocID="{3A33272E-9808-43E2-B7AD-AA301BEE928B}" presName="sibTrans" presStyleCnt="0"/>
      <dgm:spPr/>
    </dgm:pt>
    <dgm:pt modelId="{C818F963-E0B4-4800-9794-DB998D6D78AC}" type="pres">
      <dgm:prSet presAssocID="{7F652189-A779-4FF7-A9F3-A2F4AF851A0E}" presName="compNode" presStyleCnt="0"/>
      <dgm:spPr/>
    </dgm:pt>
    <dgm:pt modelId="{9BA87E5A-580B-4CA2-9997-C38282368D4D}" type="pres">
      <dgm:prSet presAssocID="{7F652189-A779-4FF7-A9F3-A2F4AF851A0E}" presName="bgRect" presStyleLbl="bgShp" presStyleIdx="3" presStyleCnt="6"/>
      <dgm:spPr/>
    </dgm:pt>
    <dgm:pt modelId="{526FA74D-EDAD-4376-A0C4-E8385367792F}" type="pres">
      <dgm:prSet presAssocID="{7F652189-A779-4FF7-A9F3-A2F4AF851A0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61F21133-F1A3-4BE7-AFD3-96AEB04417E2}" type="pres">
      <dgm:prSet presAssocID="{7F652189-A779-4FF7-A9F3-A2F4AF851A0E}" presName="spaceRect" presStyleCnt="0"/>
      <dgm:spPr/>
    </dgm:pt>
    <dgm:pt modelId="{6BCEE9DC-8F78-4180-9187-61D9F4431B1F}" type="pres">
      <dgm:prSet presAssocID="{7F652189-A779-4FF7-A9F3-A2F4AF851A0E}" presName="parTx" presStyleLbl="revTx" presStyleIdx="3" presStyleCnt="6">
        <dgm:presLayoutVars>
          <dgm:chMax val="0"/>
          <dgm:chPref val="0"/>
        </dgm:presLayoutVars>
      </dgm:prSet>
      <dgm:spPr/>
    </dgm:pt>
    <dgm:pt modelId="{C872AB45-AD95-43CA-8A7C-6A67247C22F6}" type="pres">
      <dgm:prSet presAssocID="{8A6D3851-C8BF-4853-AEE9-E439E1B8FEB9}" presName="sibTrans" presStyleCnt="0"/>
      <dgm:spPr/>
    </dgm:pt>
    <dgm:pt modelId="{49E4A3B6-5265-45BB-9DDC-2FEFADB53C02}" type="pres">
      <dgm:prSet presAssocID="{0BFB70BC-15D5-4E50-A619-614C5E2CE08B}" presName="compNode" presStyleCnt="0"/>
      <dgm:spPr/>
    </dgm:pt>
    <dgm:pt modelId="{17D0C77B-C136-4901-AED3-A4A343FBEB88}" type="pres">
      <dgm:prSet presAssocID="{0BFB70BC-15D5-4E50-A619-614C5E2CE08B}" presName="bgRect" presStyleLbl="bgShp" presStyleIdx="4" presStyleCnt="6"/>
      <dgm:spPr/>
    </dgm:pt>
    <dgm:pt modelId="{DB895752-82B5-4A8E-89C2-973D5C3BC05B}" type="pres">
      <dgm:prSet presAssocID="{0BFB70BC-15D5-4E50-A619-614C5E2CE08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rapes"/>
        </a:ext>
      </dgm:extLst>
    </dgm:pt>
    <dgm:pt modelId="{66392025-FC96-491D-9DDA-C287E8467F39}" type="pres">
      <dgm:prSet presAssocID="{0BFB70BC-15D5-4E50-A619-614C5E2CE08B}" presName="spaceRect" presStyleCnt="0"/>
      <dgm:spPr/>
    </dgm:pt>
    <dgm:pt modelId="{E394873E-51B7-4D83-BF25-ACA42D423CDA}" type="pres">
      <dgm:prSet presAssocID="{0BFB70BC-15D5-4E50-A619-614C5E2CE08B}" presName="parTx" presStyleLbl="revTx" presStyleIdx="4" presStyleCnt="6">
        <dgm:presLayoutVars>
          <dgm:chMax val="0"/>
          <dgm:chPref val="0"/>
        </dgm:presLayoutVars>
      </dgm:prSet>
      <dgm:spPr/>
    </dgm:pt>
    <dgm:pt modelId="{338F3437-B792-47F5-A268-A0A4D9B7C217}" type="pres">
      <dgm:prSet presAssocID="{C9261360-7A6A-4A0F-A4D7-6CAFD83E62BC}" presName="sibTrans" presStyleCnt="0"/>
      <dgm:spPr/>
    </dgm:pt>
    <dgm:pt modelId="{39E92F1F-383E-439E-9674-C2674F4E3F13}" type="pres">
      <dgm:prSet presAssocID="{4E6E2920-243D-4044-A0DA-F570B47CF181}" presName="compNode" presStyleCnt="0"/>
      <dgm:spPr/>
    </dgm:pt>
    <dgm:pt modelId="{06F6023D-ADBA-49A1-BA06-307BDA34BD4B}" type="pres">
      <dgm:prSet presAssocID="{4E6E2920-243D-4044-A0DA-F570B47CF181}" presName="bgRect" presStyleLbl="bgShp" presStyleIdx="5" presStyleCnt="6"/>
      <dgm:spPr/>
    </dgm:pt>
    <dgm:pt modelId="{67A637C0-1491-420E-BAE3-752D9230AE1B}" type="pres">
      <dgm:prSet presAssocID="{4E6E2920-243D-4044-A0DA-F570B47CF181}" presName="iconRect" presStyleLbl="node1" presStyleIdx="5" presStyleCnt="6"/>
      <dgm:spPr>
        <a:ln>
          <a:noFill/>
        </a:ln>
      </dgm:spPr>
    </dgm:pt>
    <dgm:pt modelId="{B310563D-FA62-441A-A83D-9FD4DA6D0684}" type="pres">
      <dgm:prSet presAssocID="{4E6E2920-243D-4044-A0DA-F570B47CF181}" presName="spaceRect" presStyleCnt="0"/>
      <dgm:spPr/>
    </dgm:pt>
    <dgm:pt modelId="{4FD946E4-3FC1-48A2-B8AA-F3B701B2DC8D}" type="pres">
      <dgm:prSet presAssocID="{4E6E2920-243D-4044-A0DA-F570B47CF181}" presName="parTx" presStyleLbl="revTx" presStyleIdx="5" presStyleCnt="6">
        <dgm:presLayoutVars>
          <dgm:chMax val="0"/>
          <dgm:chPref val="0"/>
        </dgm:presLayoutVars>
      </dgm:prSet>
      <dgm:spPr/>
    </dgm:pt>
  </dgm:ptLst>
  <dgm:cxnLst>
    <dgm:cxn modelId="{615FD703-0640-451A-A44E-F97CDF8EE421}" srcId="{4AEF8D9F-72CA-476F-8838-A528DA2B0D23}" destId="{959D1133-5296-4043-8C02-DE27529A34BB}" srcOrd="0" destOrd="0" parTransId="{4484F626-18C3-40F9-A144-32EB1E253170}" sibTransId="{6910931A-6F64-4386-B4DF-7B61C44CAC1C}"/>
    <dgm:cxn modelId="{19213F15-CC1F-4236-A048-3E80A09FAF3F}" type="presOf" srcId="{4AEF8D9F-72CA-476F-8838-A528DA2B0D23}" destId="{383FDC40-5541-43A3-BDAD-467A7E20438B}" srcOrd="0" destOrd="0" presId="urn:microsoft.com/office/officeart/2018/2/layout/IconVerticalSolidList"/>
    <dgm:cxn modelId="{5424862B-BBA4-4C4E-A688-CD5B0C23C9AC}" srcId="{4AEF8D9F-72CA-476F-8838-A528DA2B0D23}" destId="{0BFB70BC-15D5-4E50-A619-614C5E2CE08B}" srcOrd="4" destOrd="0" parTransId="{F400E93A-39C6-4EDA-AF02-35D11DBBF40D}" sibTransId="{C9261360-7A6A-4A0F-A4D7-6CAFD83E62BC}"/>
    <dgm:cxn modelId="{67F77231-E940-4A3C-8B3C-E25563AA9FCA}" type="presOf" srcId="{CDEC3F1D-0FFC-487F-ABC6-904890644C22}" destId="{11E49981-8566-43C3-A5D6-154CDB3F3257}" srcOrd="0" destOrd="0" presId="urn:microsoft.com/office/officeart/2018/2/layout/IconVerticalSolidList"/>
    <dgm:cxn modelId="{C1134D3A-CD44-4FEF-8EE4-F95E1E8C3893}" type="presOf" srcId="{959D1133-5296-4043-8C02-DE27529A34BB}" destId="{A8956EA9-3736-4CCF-B65C-4EFF1F635530}" srcOrd="0" destOrd="0" presId="urn:microsoft.com/office/officeart/2018/2/layout/IconVerticalSolidList"/>
    <dgm:cxn modelId="{2E7D4C3D-57C9-4F05-95BA-37BC0B2779C3}" type="presOf" srcId="{7F652189-A779-4FF7-A9F3-A2F4AF851A0E}" destId="{6BCEE9DC-8F78-4180-9187-61D9F4431B1F}" srcOrd="0" destOrd="0" presId="urn:microsoft.com/office/officeart/2018/2/layout/IconVerticalSolidList"/>
    <dgm:cxn modelId="{44CE8A5B-2363-42D5-8C25-DD9E6348C12F}" srcId="{4AEF8D9F-72CA-476F-8838-A528DA2B0D23}" destId="{7F652189-A779-4FF7-A9F3-A2F4AF851A0E}" srcOrd="3" destOrd="0" parTransId="{FC844511-C634-4F3C-8AEC-64F428F06B5C}" sibTransId="{8A6D3851-C8BF-4853-AEE9-E439E1B8FEB9}"/>
    <dgm:cxn modelId="{A37D5D71-AD7F-4CC0-95E1-F33D2EAB4B22}" srcId="{4AEF8D9F-72CA-476F-8838-A528DA2B0D23}" destId="{CDEC3F1D-0FFC-487F-ABC6-904890644C22}" srcOrd="1" destOrd="0" parTransId="{830FA40C-C4D1-416F-978C-BE02A2168229}" sibTransId="{F7D6B82D-65AB-40CE-AC7B-35D01511B057}"/>
    <dgm:cxn modelId="{B802D775-804D-41CC-9A9E-D87D6599F62C}" type="presOf" srcId="{201D64A7-B90D-4296-B681-153A15B5C004}" destId="{9EA27F51-1228-4530-905D-2568881610CD}" srcOrd="0" destOrd="0" presId="urn:microsoft.com/office/officeart/2018/2/layout/IconVerticalSolidList"/>
    <dgm:cxn modelId="{593A2479-7720-47AA-9E6A-4467574D88F6}" srcId="{4AEF8D9F-72CA-476F-8838-A528DA2B0D23}" destId="{4E6E2920-243D-4044-A0DA-F570B47CF181}" srcOrd="5" destOrd="0" parTransId="{A5102217-4773-42E6-A668-C97F304AFD25}" sibTransId="{5B3AEEDD-7AB2-4658-B847-831C561027A3}"/>
    <dgm:cxn modelId="{977C96B8-E055-4C2B-9267-CB953D9BB4A5}" srcId="{4AEF8D9F-72CA-476F-8838-A528DA2B0D23}" destId="{201D64A7-B90D-4296-B681-153A15B5C004}" srcOrd="2" destOrd="0" parTransId="{5FD2C6C3-5E04-45DC-9937-C5DC520A7C83}" sibTransId="{3A33272E-9808-43E2-B7AD-AA301BEE928B}"/>
    <dgm:cxn modelId="{915F1EBF-D3BA-4DD4-8CEA-FE91265C2F72}" type="presOf" srcId="{0BFB70BC-15D5-4E50-A619-614C5E2CE08B}" destId="{E394873E-51B7-4D83-BF25-ACA42D423CDA}" srcOrd="0" destOrd="0" presId="urn:microsoft.com/office/officeart/2018/2/layout/IconVerticalSolidList"/>
    <dgm:cxn modelId="{00ECACC2-F02C-4920-993E-2AA2B219A82F}" type="presOf" srcId="{4E6E2920-243D-4044-A0DA-F570B47CF181}" destId="{4FD946E4-3FC1-48A2-B8AA-F3B701B2DC8D}" srcOrd="0" destOrd="0" presId="urn:microsoft.com/office/officeart/2018/2/layout/IconVerticalSolidList"/>
    <dgm:cxn modelId="{E68EDF76-C4AA-4321-9B82-308312A5FA6A}" type="presParOf" srcId="{383FDC40-5541-43A3-BDAD-467A7E20438B}" destId="{358967AB-F8BB-4524-B445-02D8C6B9BD69}" srcOrd="0" destOrd="0" presId="urn:microsoft.com/office/officeart/2018/2/layout/IconVerticalSolidList"/>
    <dgm:cxn modelId="{8E873EEA-CAEF-4CBB-923F-BEC61E2F475E}" type="presParOf" srcId="{358967AB-F8BB-4524-B445-02D8C6B9BD69}" destId="{293AB1BE-4AE6-4F3C-B432-6723C28D87E5}" srcOrd="0" destOrd="0" presId="urn:microsoft.com/office/officeart/2018/2/layout/IconVerticalSolidList"/>
    <dgm:cxn modelId="{0872309D-F801-4EAC-8EC6-2D6843238AE7}" type="presParOf" srcId="{358967AB-F8BB-4524-B445-02D8C6B9BD69}" destId="{CC90A2BF-CA09-46A2-BF46-9219CC81823D}" srcOrd="1" destOrd="0" presId="urn:microsoft.com/office/officeart/2018/2/layout/IconVerticalSolidList"/>
    <dgm:cxn modelId="{BB2968D8-35D1-4C16-8F61-FCD7CB07FCC4}" type="presParOf" srcId="{358967AB-F8BB-4524-B445-02D8C6B9BD69}" destId="{5051EE39-50E1-417E-9AEF-BE1064677EEE}" srcOrd="2" destOrd="0" presId="urn:microsoft.com/office/officeart/2018/2/layout/IconVerticalSolidList"/>
    <dgm:cxn modelId="{E4D000B4-8EBB-491D-B0B8-A27A7C77A347}" type="presParOf" srcId="{358967AB-F8BB-4524-B445-02D8C6B9BD69}" destId="{A8956EA9-3736-4CCF-B65C-4EFF1F635530}" srcOrd="3" destOrd="0" presId="urn:microsoft.com/office/officeart/2018/2/layout/IconVerticalSolidList"/>
    <dgm:cxn modelId="{5647861B-8795-4840-96D0-C75B9112CA1E}" type="presParOf" srcId="{383FDC40-5541-43A3-BDAD-467A7E20438B}" destId="{4195E49C-7C98-4F34-8DCC-C2479E1CC1A8}" srcOrd="1" destOrd="0" presId="urn:microsoft.com/office/officeart/2018/2/layout/IconVerticalSolidList"/>
    <dgm:cxn modelId="{E55BA6AA-C97B-432C-8521-B711970F644B}" type="presParOf" srcId="{383FDC40-5541-43A3-BDAD-467A7E20438B}" destId="{4C6CEC8B-96C0-451F-B0A5-7678B831D153}" srcOrd="2" destOrd="0" presId="urn:microsoft.com/office/officeart/2018/2/layout/IconVerticalSolidList"/>
    <dgm:cxn modelId="{7A44E03B-3E8C-42C3-9939-9AAE78AFE237}" type="presParOf" srcId="{4C6CEC8B-96C0-451F-B0A5-7678B831D153}" destId="{5906EE3B-793E-4625-95A1-89E6F0458186}" srcOrd="0" destOrd="0" presId="urn:microsoft.com/office/officeart/2018/2/layout/IconVerticalSolidList"/>
    <dgm:cxn modelId="{F0171B73-7F3C-41FE-9CDF-FA032FB19474}" type="presParOf" srcId="{4C6CEC8B-96C0-451F-B0A5-7678B831D153}" destId="{F4B9E5C9-ACCA-40E2-940C-475071F8C116}" srcOrd="1" destOrd="0" presId="urn:microsoft.com/office/officeart/2018/2/layout/IconVerticalSolidList"/>
    <dgm:cxn modelId="{F78CB590-AFFB-447E-8F51-8DE97CA4E544}" type="presParOf" srcId="{4C6CEC8B-96C0-451F-B0A5-7678B831D153}" destId="{1ED82E8A-2C59-442C-AA5E-D7AA54DA370C}" srcOrd="2" destOrd="0" presId="urn:microsoft.com/office/officeart/2018/2/layout/IconVerticalSolidList"/>
    <dgm:cxn modelId="{098B1E9C-4D37-4B20-A981-0E5F5B6CEE8B}" type="presParOf" srcId="{4C6CEC8B-96C0-451F-B0A5-7678B831D153}" destId="{11E49981-8566-43C3-A5D6-154CDB3F3257}" srcOrd="3" destOrd="0" presId="urn:microsoft.com/office/officeart/2018/2/layout/IconVerticalSolidList"/>
    <dgm:cxn modelId="{B29D1DAE-7930-4D2E-86DE-A7819CABC4FB}" type="presParOf" srcId="{383FDC40-5541-43A3-BDAD-467A7E20438B}" destId="{47B439F0-46E0-45D1-896A-59E2BCB2947F}" srcOrd="3" destOrd="0" presId="urn:microsoft.com/office/officeart/2018/2/layout/IconVerticalSolidList"/>
    <dgm:cxn modelId="{8E322570-2DCB-4A9E-A77E-5B8EF0ACF5BB}" type="presParOf" srcId="{383FDC40-5541-43A3-BDAD-467A7E20438B}" destId="{31A7DA86-8712-4855-B94E-3E342A343B34}" srcOrd="4" destOrd="0" presId="urn:microsoft.com/office/officeart/2018/2/layout/IconVerticalSolidList"/>
    <dgm:cxn modelId="{78011DF7-C912-4AD2-890A-3EF2F88713AD}" type="presParOf" srcId="{31A7DA86-8712-4855-B94E-3E342A343B34}" destId="{D633F15E-872A-43AD-B644-D7E8DDD0B5A6}" srcOrd="0" destOrd="0" presId="urn:microsoft.com/office/officeart/2018/2/layout/IconVerticalSolidList"/>
    <dgm:cxn modelId="{B66C72D4-FCF5-4161-91C7-947732C51223}" type="presParOf" srcId="{31A7DA86-8712-4855-B94E-3E342A343B34}" destId="{60D2A156-E715-4CAD-803B-8A6E7DA56A65}" srcOrd="1" destOrd="0" presId="urn:microsoft.com/office/officeart/2018/2/layout/IconVerticalSolidList"/>
    <dgm:cxn modelId="{B8F77671-312A-4F20-9A82-38EEBF5483D1}" type="presParOf" srcId="{31A7DA86-8712-4855-B94E-3E342A343B34}" destId="{8136A695-8CBD-4F7E-AF30-61ED079381BA}" srcOrd="2" destOrd="0" presId="urn:microsoft.com/office/officeart/2018/2/layout/IconVerticalSolidList"/>
    <dgm:cxn modelId="{18582891-7050-4E4B-8D19-1665AB3B7F9E}" type="presParOf" srcId="{31A7DA86-8712-4855-B94E-3E342A343B34}" destId="{9EA27F51-1228-4530-905D-2568881610CD}" srcOrd="3" destOrd="0" presId="urn:microsoft.com/office/officeart/2018/2/layout/IconVerticalSolidList"/>
    <dgm:cxn modelId="{A30F861C-345F-41B5-992E-EF998E9A4181}" type="presParOf" srcId="{383FDC40-5541-43A3-BDAD-467A7E20438B}" destId="{1FF883BD-FBB3-4076-9B33-FA8CBD72C73B}" srcOrd="5" destOrd="0" presId="urn:microsoft.com/office/officeart/2018/2/layout/IconVerticalSolidList"/>
    <dgm:cxn modelId="{866B030A-03D0-4104-B874-05C6CFDCB782}" type="presParOf" srcId="{383FDC40-5541-43A3-BDAD-467A7E20438B}" destId="{C818F963-E0B4-4800-9794-DB998D6D78AC}" srcOrd="6" destOrd="0" presId="urn:microsoft.com/office/officeart/2018/2/layout/IconVerticalSolidList"/>
    <dgm:cxn modelId="{2DB6C616-3075-4C1F-AA99-A7B443578064}" type="presParOf" srcId="{C818F963-E0B4-4800-9794-DB998D6D78AC}" destId="{9BA87E5A-580B-4CA2-9997-C38282368D4D}" srcOrd="0" destOrd="0" presId="urn:microsoft.com/office/officeart/2018/2/layout/IconVerticalSolidList"/>
    <dgm:cxn modelId="{7D87C8A4-6C2F-4A41-8B2F-3210B2DA6206}" type="presParOf" srcId="{C818F963-E0B4-4800-9794-DB998D6D78AC}" destId="{526FA74D-EDAD-4376-A0C4-E8385367792F}" srcOrd="1" destOrd="0" presId="urn:microsoft.com/office/officeart/2018/2/layout/IconVerticalSolidList"/>
    <dgm:cxn modelId="{13A0414B-C47F-4BF9-AC51-ECFB6A38719F}" type="presParOf" srcId="{C818F963-E0B4-4800-9794-DB998D6D78AC}" destId="{61F21133-F1A3-4BE7-AFD3-96AEB04417E2}" srcOrd="2" destOrd="0" presId="urn:microsoft.com/office/officeart/2018/2/layout/IconVerticalSolidList"/>
    <dgm:cxn modelId="{79A43D96-66DD-463F-AEEB-6D259C759E0C}" type="presParOf" srcId="{C818F963-E0B4-4800-9794-DB998D6D78AC}" destId="{6BCEE9DC-8F78-4180-9187-61D9F4431B1F}" srcOrd="3" destOrd="0" presId="urn:microsoft.com/office/officeart/2018/2/layout/IconVerticalSolidList"/>
    <dgm:cxn modelId="{6EB4182C-14FC-4677-BFF6-8E1EED234B01}" type="presParOf" srcId="{383FDC40-5541-43A3-BDAD-467A7E20438B}" destId="{C872AB45-AD95-43CA-8A7C-6A67247C22F6}" srcOrd="7" destOrd="0" presId="urn:microsoft.com/office/officeart/2018/2/layout/IconVerticalSolidList"/>
    <dgm:cxn modelId="{4EC72951-33B1-4F74-A215-C73B56052BFE}" type="presParOf" srcId="{383FDC40-5541-43A3-BDAD-467A7E20438B}" destId="{49E4A3B6-5265-45BB-9DDC-2FEFADB53C02}" srcOrd="8" destOrd="0" presId="urn:microsoft.com/office/officeart/2018/2/layout/IconVerticalSolidList"/>
    <dgm:cxn modelId="{1C9BD9BF-124A-46C3-855B-CBA1631268BB}" type="presParOf" srcId="{49E4A3B6-5265-45BB-9DDC-2FEFADB53C02}" destId="{17D0C77B-C136-4901-AED3-A4A343FBEB88}" srcOrd="0" destOrd="0" presId="urn:microsoft.com/office/officeart/2018/2/layout/IconVerticalSolidList"/>
    <dgm:cxn modelId="{95AA1665-A985-4FD6-93DB-B046ED876CD9}" type="presParOf" srcId="{49E4A3B6-5265-45BB-9DDC-2FEFADB53C02}" destId="{DB895752-82B5-4A8E-89C2-973D5C3BC05B}" srcOrd="1" destOrd="0" presId="urn:microsoft.com/office/officeart/2018/2/layout/IconVerticalSolidList"/>
    <dgm:cxn modelId="{31EE254F-349B-4EDC-B7F7-C48037106974}" type="presParOf" srcId="{49E4A3B6-5265-45BB-9DDC-2FEFADB53C02}" destId="{66392025-FC96-491D-9DDA-C287E8467F39}" srcOrd="2" destOrd="0" presId="urn:microsoft.com/office/officeart/2018/2/layout/IconVerticalSolidList"/>
    <dgm:cxn modelId="{31662FEA-239F-420F-A407-0FA131A33591}" type="presParOf" srcId="{49E4A3B6-5265-45BB-9DDC-2FEFADB53C02}" destId="{E394873E-51B7-4D83-BF25-ACA42D423CDA}" srcOrd="3" destOrd="0" presId="urn:microsoft.com/office/officeart/2018/2/layout/IconVerticalSolidList"/>
    <dgm:cxn modelId="{80BD064F-70D1-4610-AB95-5C71675F5F40}" type="presParOf" srcId="{383FDC40-5541-43A3-BDAD-467A7E20438B}" destId="{338F3437-B792-47F5-A268-A0A4D9B7C217}" srcOrd="9" destOrd="0" presId="urn:microsoft.com/office/officeart/2018/2/layout/IconVerticalSolidList"/>
    <dgm:cxn modelId="{67E6E4B9-F8B0-487F-BC04-276997D704ED}" type="presParOf" srcId="{383FDC40-5541-43A3-BDAD-467A7E20438B}" destId="{39E92F1F-383E-439E-9674-C2674F4E3F13}" srcOrd="10" destOrd="0" presId="urn:microsoft.com/office/officeart/2018/2/layout/IconVerticalSolidList"/>
    <dgm:cxn modelId="{F46DA604-DA51-43E8-8BDF-91D0AAAF89EF}" type="presParOf" srcId="{39E92F1F-383E-439E-9674-C2674F4E3F13}" destId="{06F6023D-ADBA-49A1-BA06-307BDA34BD4B}" srcOrd="0" destOrd="0" presId="urn:microsoft.com/office/officeart/2018/2/layout/IconVerticalSolidList"/>
    <dgm:cxn modelId="{9C06237D-2F32-47E1-A738-1E08BBCD2D08}" type="presParOf" srcId="{39E92F1F-383E-439E-9674-C2674F4E3F13}" destId="{67A637C0-1491-420E-BAE3-752D9230AE1B}" srcOrd="1" destOrd="0" presId="urn:microsoft.com/office/officeart/2018/2/layout/IconVerticalSolidList"/>
    <dgm:cxn modelId="{2702E4D8-8EED-4588-B1CB-EBC9B1FE24CD}" type="presParOf" srcId="{39E92F1F-383E-439E-9674-C2674F4E3F13}" destId="{B310563D-FA62-441A-A83D-9FD4DA6D0684}" srcOrd="2" destOrd="0" presId="urn:microsoft.com/office/officeart/2018/2/layout/IconVerticalSolidList"/>
    <dgm:cxn modelId="{0E676295-4B51-42F6-8DD7-CBB49CDCAD7D}" type="presParOf" srcId="{39E92F1F-383E-439E-9674-C2674F4E3F13}" destId="{4FD946E4-3FC1-48A2-B8AA-F3B701B2DC8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90FE3E-B1D9-420B-91BF-AA9E7E765F4D}">
      <dsp:nvSpPr>
        <dsp:cNvPr id="0" name=""/>
        <dsp:cNvSpPr/>
      </dsp:nvSpPr>
      <dsp:spPr>
        <a:xfrm>
          <a:off x="0" y="678"/>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C9130B-D5E7-4FD4-9D4D-C7814A94A24D}">
      <dsp:nvSpPr>
        <dsp:cNvPr id="0" name=""/>
        <dsp:cNvSpPr/>
      </dsp:nvSpPr>
      <dsp:spPr>
        <a:xfrm>
          <a:off x="480498" y="358074"/>
          <a:ext cx="873632" cy="8736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6B1FFF-9DF6-4B04-9F1F-B110B4502523}">
      <dsp:nvSpPr>
        <dsp:cNvPr id="0" name=""/>
        <dsp:cNvSpPr/>
      </dsp:nvSpPr>
      <dsp:spPr>
        <a:xfrm>
          <a:off x="1834628" y="678"/>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800100">
            <a:lnSpc>
              <a:spcPct val="90000"/>
            </a:lnSpc>
            <a:spcBef>
              <a:spcPct val="0"/>
            </a:spcBef>
            <a:spcAft>
              <a:spcPct val="35000"/>
            </a:spcAft>
            <a:buNone/>
          </a:pPr>
          <a:r>
            <a:rPr lang="en-US" sz="1800" kern="1200"/>
            <a:t>We defined the MVP objectives and scope which include the key features</a:t>
          </a:r>
        </a:p>
      </dsp:txBody>
      <dsp:txXfrm>
        <a:off x="1834628" y="678"/>
        <a:ext cx="4469100" cy="1588423"/>
      </dsp:txXfrm>
    </dsp:sp>
    <dsp:sp modelId="{E2D41849-A7B3-4771-A823-BBC9A8D0502F}">
      <dsp:nvSpPr>
        <dsp:cNvPr id="0" name=""/>
        <dsp:cNvSpPr/>
      </dsp:nvSpPr>
      <dsp:spPr>
        <a:xfrm>
          <a:off x="0" y="1986207"/>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4E6890-2ED4-4A5F-B09F-910D0A8609AA}">
      <dsp:nvSpPr>
        <dsp:cNvPr id="0" name=""/>
        <dsp:cNvSpPr/>
      </dsp:nvSpPr>
      <dsp:spPr>
        <a:xfrm>
          <a:off x="480498" y="2343603"/>
          <a:ext cx="873632" cy="8736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2A4D4E-CB5B-46C3-936E-8AC7E921DA66}">
      <dsp:nvSpPr>
        <dsp:cNvPr id="0" name=""/>
        <dsp:cNvSpPr/>
      </dsp:nvSpPr>
      <dsp:spPr>
        <a:xfrm>
          <a:off x="1834628" y="1986207"/>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800100">
            <a:lnSpc>
              <a:spcPct val="90000"/>
            </a:lnSpc>
            <a:spcBef>
              <a:spcPct val="0"/>
            </a:spcBef>
            <a:spcAft>
              <a:spcPct val="35000"/>
            </a:spcAft>
            <a:buNone/>
          </a:pPr>
          <a:r>
            <a:rPr lang="en-US" sz="1800" kern="1200" dirty="0"/>
            <a:t>We Identified target user groups and their needs with the use of a questionnaire which lead to building a web application based on the results we analyzed</a:t>
          </a:r>
        </a:p>
      </dsp:txBody>
      <dsp:txXfrm>
        <a:off x="1834628" y="1986207"/>
        <a:ext cx="4469100" cy="1588423"/>
      </dsp:txXfrm>
    </dsp:sp>
    <dsp:sp modelId="{BC0FED21-2130-40B3-91B6-B95673168F2A}">
      <dsp:nvSpPr>
        <dsp:cNvPr id="0" name=""/>
        <dsp:cNvSpPr/>
      </dsp:nvSpPr>
      <dsp:spPr>
        <a:xfrm>
          <a:off x="0" y="3971736"/>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D39F6D-197A-444B-B075-14B34C83DDA5}">
      <dsp:nvSpPr>
        <dsp:cNvPr id="0" name=""/>
        <dsp:cNvSpPr/>
      </dsp:nvSpPr>
      <dsp:spPr>
        <a:xfrm>
          <a:off x="480498" y="4329132"/>
          <a:ext cx="873632" cy="8736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0E022-D49C-4944-B2D5-2EF9695F9ACC}">
      <dsp:nvSpPr>
        <dsp:cNvPr id="0" name=""/>
        <dsp:cNvSpPr/>
      </dsp:nvSpPr>
      <dsp:spPr>
        <a:xfrm>
          <a:off x="1834628" y="3971736"/>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800100">
            <a:lnSpc>
              <a:spcPct val="90000"/>
            </a:lnSpc>
            <a:spcBef>
              <a:spcPct val="0"/>
            </a:spcBef>
            <a:spcAft>
              <a:spcPct val="35000"/>
            </a:spcAft>
            <a:buNone/>
          </a:pPr>
          <a:r>
            <a:rPr lang="en-US" sz="1800" kern="1200"/>
            <a:t>We establised a project plan and timeline</a:t>
          </a:r>
        </a:p>
      </dsp:txBody>
      <dsp:txXfrm>
        <a:off x="1834628" y="3971736"/>
        <a:ext cx="4469100" cy="15884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2E691-2043-4260-8799-427567879102}">
      <dsp:nvSpPr>
        <dsp:cNvPr id="0" name=""/>
        <dsp:cNvSpPr/>
      </dsp:nvSpPr>
      <dsp:spPr>
        <a:xfrm>
          <a:off x="0" y="903636"/>
          <a:ext cx="6303729" cy="16682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EEBA67-9199-4EBD-893B-239A1D2F77B2}">
      <dsp:nvSpPr>
        <dsp:cNvPr id="0" name=""/>
        <dsp:cNvSpPr/>
      </dsp:nvSpPr>
      <dsp:spPr>
        <a:xfrm>
          <a:off x="504646" y="1278992"/>
          <a:ext cx="917538" cy="9175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D7FC57-021B-4B7A-B9FF-80ED67677B41}">
      <dsp:nvSpPr>
        <dsp:cNvPr id="0" name=""/>
        <dsp:cNvSpPr/>
      </dsp:nvSpPr>
      <dsp:spPr>
        <a:xfrm>
          <a:off x="1926830" y="903636"/>
          <a:ext cx="4376898" cy="1668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557" tIns="176557" rIns="176557" bIns="176557" numCol="1" spcCol="1270" anchor="ctr" anchorCtr="0">
          <a:noAutofit/>
        </a:bodyPr>
        <a:lstStyle/>
        <a:p>
          <a:pPr marL="0" lvl="0" indent="0" algn="l" defTabSz="1111250">
            <a:lnSpc>
              <a:spcPct val="90000"/>
            </a:lnSpc>
            <a:spcBef>
              <a:spcPct val="0"/>
            </a:spcBef>
            <a:spcAft>
              <a:spcPct val="35000"/>
            </a:spcAft>
            <a:buNone/>
          </a:pPr>
          <a:r>
            <a:rPr lang="en-US" sz="2500" kern="1200"/>
            <a:t>Development and Testing of Core Features</a:t>
          </a:r>
        </a:p>
      </dsp:txBody>
      <dsp:txXfrm>
        <a:off x="1926830" y="903636"/>
        <a:ext cx="4376898" cy="1668251"/>
      </dsp:txXfrm>
    </dsp:sp>
    <dsp:sp modelId="{12B09FE2-E660-4D78-9DDB-C04CDC0EEA34}">
      <dsp:nvSpPr>
        <dsp:cNvPr id="0" name=""/>
        <dsp:cNvSpPr/>
      </dsp:nvSpPr>
      <dsp:spPr>
        <a:xfrm>
          <a:off x="0" y="2988950"/>
          <a:ext cx="6303729" cy="16682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ED61CC-AC92-4526-9925-8B21F182416B}">
      <dsp:nvSpPr>
        <dsp:cNvPr id="0" name=""/>
        <dsp:cNvSpPr/>
      </dsp:nvSpPr>
      <dsp:spPr>
        <a:xfrm>
          <a:off x="504646" y="3364307"/>
          <a:ext cx="917538" cy="9175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F3B2D6-9E08-4CAC-BAE5-324E1492647D}">
      <dsp:nvSpPr>
        <dsp:cNvPr id="0" name=""/>
        <dsp:cNvSpPr/>
      </dsp:nvSpPr>
      <dsp:spPr>
        <a:xfrm>
          <a:off x="1926830" y="2988950"/>
          <a:ext cx="4376898" cy="1668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557" tIns="176557" rIns="176557" bIns="176557" numCol="1" spcCol="1270" anchor="ctr" anchorCtr="0">
          <a:noAutofit/>
        </a:bodyPr>
        <a:lstStyle/>
        <a:p>
          <a:pPr marL="0" lvl="0" indent="0" algn="l" defTabSz="1111250">
            <a:lnSpc>
              <a:spcPct val="90000"/>
            </a:lnSpc>
            <a:spcBef>
              <a:spcPct val="0"/>
            </a:spcBef>
            <a:spcAft>
              <a:spcPct val="35000"/>
            </a:spcAft>
            <a:buNone/>
          </a:pPr>
          <a:r>
            <a:rPr lang="en-US" sz="2500" kern="1200"/>
            <a:t>Launch of MVP for User Testing and Feedback</a:t>
          </a:r>
        </a:p>
      </dsp:txBody>
      <dsp:txXfrm>
        <a:off x="1926830" y="2988950"/>
        <a:ext cx="4376898" cy="16682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6F6D5-43B4-4308-AC40-2BB71870ADDD}">
      <dsp:nvSpPr>
        <dsp:cNvPr id="0" name=""/>
        <dsp:cNvSpPr/>
      </dsp:nvSpPr>
      <dsp:spPr>
        <a:xfrm>
          <a:off x="0" y="3189"/>
          <a:ext cx="6303729" cy="5651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3E9CF8-F04E-4F31-BD56-DF29C048F43E}">
      <dsp:nvSpPr>
        <dsp:cNvPr id="0" name=""/>
        <dsp:cNvSpPr/>
      </dsp:nvSpPr>
      <dsp:spPr>
        <a:xfrm>
          <a:off x="170960" y="130350"/>
          <a:ext cx="311141" cy="3108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B94081-350A-47C9-9EF5-525749BE6E85}">
      <dsp:nvSpPr>
        <dsp:cNvPr id="0" name=""/>
        <dsp:cNvSpPr/>
      </dsp:nvSpPr>
      <dsp:spPr>
        <a:xfrm>
          <a:off x="653063" y="3189"/>
          <a:ext cx="5601715" cy="65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158" tIns="69158" rIns="69158" bIns="69158" numCol="1" spcCol="1270" anchor="ctr" anchorCtr="0">
          <a:noAutofit/>
        </a:bodyPr>
        <a:lstStyle/>
        <a:p>
          <a:pPr marL="0" lvl="0" indent="0" algn="l" defTabSz="622300">
            <a:lnSpc>
              <a:spcPct val="90000"/>
            </a:lnSpc>
            <a:spcBef>
              <a:spcPct val="0"/>
            </a:spcBef>
            <a:spcAft>
              <a:spcPct val="35000"/>
            </a:spcAft>
            <a:buNone/>
          </a:pPr>
          <a:r>
            <a:rPr lang="en-US" sz="1400" kern="1200" dirty="0"/>
            <a:t>1. Responsibilities: Product managers were responsible for defining the MVP's vision, objectives, and scope</a:t>
          </a:r>
        </a:p>
      </dsp:txBody>
      <dsp:txXfrm>
        <a:off x="653063" y="3189"/>
        <a:ext cx="5601715" cy="653465"/>
      </dsp:txXfrm>
    </dsp:sp>
    <dsp:sp modelId="{780432E5-9436-4691-AEFB-C7A56F7BB609}">
      <dsp:nvSpPr>
        <dsp:cNvPr id="0" name=""/>
        <dsp:cNvSpPr/>
      </dsp:nvSpPr>
      <dsp:spPr>
        <a:xfrm>
          <a:off x="0" y="820022"/>
          <a:ext cx="6303729" cy="5651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1E4F6B-2895-49F5-B6C7-B31B94E1E562}">
      <dsp:nvSpPr>
        <dsp:cNvPr id="0" name=""/>
        <dsp:cNvSpPr/>
      </dsp:nvSpPr>
      <dsp:spPr>
        <a:xfrm>
          <a:off x="170960" y="947183"/>
          <a:ext cx="311141" cy="3108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E9BA4F-A2E5-4718-9731-6682791B2E49}">
      <dsp:nvSpPr>
        <dsp:cNvPr id="0" name=""/>
        <dsp:cNvSpPr/>
      </dsp:nvSpPr>
      <dsp:spPr>
        <a:xfrm>
          <a:off x="653063" y="820022"/>
          <a:ext cx="5601715" cy="65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158" tIns="69158" rIns="69158" bIns="69158" numCol="1" spcCol="1270" anchor="ctr" anchorCtr="0">
          <a:noAutofit/>
        </a:bodyPr>
        <a:lstStyle/>
        <a:p>
          <a:pPr marL="0" lvl="0" indent="0" algn="l" defTabSz="622300">
            <a:lnSpc>
              <a:spcPct val="90000"/>
            </a:lnSpc>
            <a:spcBef>
              <a:spcPct val="0"/>
            </a:spcBef>
            <a:spcAft>
              <a:spcPct val="35000"/>
            </a:spcAft>
            <a:buNone/>
          </a:pPr>
          <a:r>
            <a:rPr lang="en-US" sz="1400" kern="1200" dirty="0"/>
            <a:t>Resources: They were able to coordinate with other teams, gather user feedback, and make decisions regarding feature development</a:t>
          </a:r>
        </a:p>
      </dsp:txBody>
      <dsp:txXfrm>
        <a:off x="653063" y="820022"/>
        <a:ext cx="5601715" cy="653465"/>
      </dsp:txXfrm>
    </dsp:sp>
    <dsp:sp modelId="{D57D06DF-7247-475C-89F2-974378B43B82}">
      <dsp:nvSpPr>
        <dsp:cNvPr id="0" name=""/>
        <dsp:cNvSpPr/>
      </dsp:nvSpPr>
      <dsp:spPr>
        <a:xfrm>
          <a:off x="0" y="1636854"/>
          <a:ext cx="6303729" cy="5651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48E12E-9092-4082-88B5-D24546F34D92}">
      <dsp:nvSpPr>
        <dsp:cNvPr id="0" name=""/>
        <dsp:cNvSpPr/>
      </dsp:nvSpPr>
      <dsp:spPr>
        <a:xfrm>
          <a:off x="170960" y="1764015"/>
          <a:ext cx="311141" cy="3108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0F127F-25FF-401F-947F-535998F750A5}">
      <dsp:nvSpPr>
        <dsp:cNvPr id="0" name=""/>
        <dsp:cNvSpPr/>
      </dsp:nvSpPr>
      <dsp:spPr>
        <a:xfrm>
          <a:off x="653063" y="1636854"/>
          <a:ext cx="5601715" cy="65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158" tIns="69158" rIns="69158" bIns="69158" numCol="1" spcCol="1270" anchor="ctr" anchorCtr="0">
          <a:noAutofit/>
        </a:bodyPr>
        <a:lstStyle/>
        <a:p>
          <a:pPr marL="0" lvl="0" indent="0" algn="l" defTabSz="622300">
            <a:lnSpc>
              <a:spcPct val="90000"/>
            </a:lnSpc>
            <a:spcBef>
              <a:spcPct val="0"/>
            </a:spcBef>
            <a:spcAft>
              <a:spcPct val="35000"/>
            </a:spcAft>
            <a:buNone/>
          </a:pPr>
          <a:r>
            <a:rPr lang="en-US" sz="1400" kern="1200"/>
            <a:t>Members: Ogaga Obisesan &amp; Toyosi Oyetoke</a:t>
          </a:r>
        </a:p>
      </dsp:txBody>
      <dsp:txXfrm>
        <a:off x="653063" y="1636854"/>
        <a:ext cx="5601715" cy="653465"/>
      </dsp:txXfrm>
    </dsp:sp>
    <dsp:sp modelId="{BE22CAC2-E6B7-4591-9CE3-35605EE8ADBE}">
      <dsp:nvSpPr>
        <dsp:cNvPr id="0" name=""/>
        <dsp:cNvSpPr/>
      </dsp:nvSpPr>
      <dsp:spPr>
        <a:xfrm>
          <a:off x="0" y="2453686"/>
          <a:ext cx="6303729" cy="5651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C999AD-4D1C-4C29-A5B5-F6DD3606A4DA}">
      <dsp:nvSpPr>
        <dsp:cNvPr id="0" name=""/>
        <dsp:cNvSpPr/>
      </dsp:nvSpPr>
      <dsp:spPr>
        <a:xfrm>
          <a:off x="170960" y="2580847"/>
          <a:ext cx="311141" cy="3108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292C07-DEA7-4142-98BA-C0D84E0D2A93}">
      <dsp:nvSpPr>
        <dsp:cNvPr id="0" name=""/>
        <dsp:cNvSpPr/>
      </dsp:nvSpPr>
      <dsp:spPr>
        <a:xfrm>
          <a:off x="653063" y="2453686"/>
          <a:ext cx="5601715" cy="65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158" tIns="69158" rIns="69158" bIns="69158" numCol="1" spcCol="1270" anchor="ctr" anchorCtr="0">
          <a:noAutofit/>
        </a:bodyPr>
        <a:lstStyle/>
        <a:p>
          <a:pPr marL="0" lvl="0" indent="0" algn="l" defTabSz="622300">
            <a:lnSpc>
              <a:spcPct val="90000"/>
            </a:lnSpc>
            <a:spcBef>
              <a:spcPct val="0"/>
            </a:spcBef>
            <a:spcAft>
              <a:spcPct val="35000"/>
            </a:spcAft>
            <a:buNone/>
          </a:pPr>
          <a:r>
            <a:rPr lang="en-US" sz="1400" kern="1200" dirty="0"/>
            <a:t>2. Responsibilities: The data team played a crucial role in implementing data-driven insights and analytics within </a:t>
          </a:r>
          <a:r>
            <a:rPr lang="en-US" sz="1400" kern="1200" dirty="0" err="1"/>
            <a:t>TheraBalms</a:t>
          </a:r>
          <a:endParaRPr lang="en-US" sz="1400" kern="1200" dirty="0"/>
        </a:p>
      </dsp:txBody>
      <dsp:txXfrm>
        <a:off x="653063" y="2453686"/>
        <a:ext cx="5601715" cy="653465"/>
      </dsp:txXfrm>
    </dsp:sp>
    <dsp:sp modelId="{82ED3E35-E792-4A1B-9775-B2E3242B00C8}">
      <dsp:nvSpPr>
        <dsp:cNvPr id="0" name=""/>
        <dsp:cNvSpPr/>
      </dsp:nvSpPr>
      <dsp:spPr>
        <a:xfrm>
          <a:off x="0" y="3270518"/>
          <a:ext cx="6303729" cy="5651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E68E6E-4142-4BB2-8498-3332432F1269}">
      <dsp:nvSpPr>
        <dsp:cNvPr id="0" name=""/>
        <dsp:cNvSpPr/>
      </dsp:nvSpPr>
      <dsp:spPr>
        <a:xfrm>
          <a:off x="170960" y="3397679"/>
          <a:ext cx="311141" cy="3108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97E0B8-15B5-47A2-9BF8-D16823E945B2}">
      <dsp:nvSpPr>
        <dsp:cNvPr id="0" name=""/>
        <dsp:cNvSpPr/>
      </dsp:nvSpPr>
      <dsp:spPr>
        <a:xfrm>
          <a:off x="653063" y="3270518"/>
          <a:ext cx="5601715" cy="65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158" tIns="69158" rIns="69158" bIns="69158" numCol="1" spcCol="1270" anchor="ctr" anchorCtr="0">
          <a:noAutofit/>
        </a:bodyPr>
        <a:lstStyle/>
        <a:p>
          <a:pPr marL="0" lvl="0" indent="0" algn="l" defTabSz="622300">
            <a:lnSpc>
              <a:spcPct val="90000"/>
            </a:lnSpc>
            <a:spcBef>
              <a:spcPct val="0"/>
            </a:spcBef>
            <a:spcAft>
              <a:spcPct val="35000"/>
            </a:spcAft>
            <a:buNone/>
          </a:pPr>
          <a:r>
            <a:rPr lang="en-US" sz="1400" kern="1200"/>
            <a:t>Resources: They required data analytics tools, databases, and expertise in data analysis</a:t>
          </a:r>
        </a:p>
      </dsp:txBody>
      <dsp:txXfrm>
        <a:off x="653063" y="3270518"/>
        <a:ext cx="5601715" cy="653465"/>
      </dsp:txXfrm>
    </dsp:sp>
    <dsp:sp modelId="{3E1B16F3-4F30-4617-8BB7-7336BD843F38}">
      <dsp:nvSpPr>
        <dsp:cNvPr id="0" name=""/>
        <dsp:cNvSpPr/>
      </dsp:nvSpPr>
      <dsp:spPr>
        <a:xfrm>
          <a:off x="0" y="4087351"/>
          <a:ext cx="6303729" cy="5651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207585-25B6-4899-86A9-7E5E03AA025D}">
      <dsp:nvSpPr>
        <dsp:cNvPr id="0" name=""/>
        <dsp:cNvSpPr/>
      </dsp:nvSpPr>
      <dsp:spPr>
        <a:xfrm>
          <a:off x="170960" y="4214511"/>
          <a:ext cx="311141" cy="31083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7FFD38-173C-481C-A178-DF238E0D9B51}">
      <dsp:nvSpPr>
        <dsp:cNvPr id="0" name=""/>
        <dsp:cNvSpPr/>
      </dsp:nvSpPr>
      <dsp:spPr>
        <a:xfrm>
          <a:off x="653063" y="4087351"/>
          <a:ext cx="5601715" cy="65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158" tIns="69158" rIns="69158" bIns="69158" numCol="1" spcCol="1270" anchor="ctr" anchorCtr="0">
          <a:noAutofit/>
        </a:bodyPr>
        <a:lstStyle/>
        <a:p>
          <a:pPr marL="0" lvl="0" indent="0" algn="l" defTabSz="622300">
            <a:lnSpc>
              <a:spcPct val="90000"/>
            </a:lnSpc>
            <a:spcBef>
              <a:spcPct val="0"/>
            </a:spcBef>
            <a:spcAft>
              <a:spcPct val="35000"/>
            </a:spcAft>
            <a:buNone/>
          </a:pPr>
          <a:r>
            <a:rPr lang="en-US" sz="1400" kern="1200"/>
            <a:t>Members: Ese Amadasun, David Sado &amp; Temitope Amos</a:t>
          </a:r>
        </a:p>
      </dsp:txBody>
      <dsp:txXfrm>
        <a:off x="653063" y="4087351"/>
        <a:ext cx="5601715" cy="653465"/>
      </dsp:txXfrm>
    </dsp:sp>
    <dsp:sp modelId="{AF1EAE46-DAD0-4C51-AFB8-19A18B5FE5F9}">
      <dsp:nvSpPr>
        <dsp:cNvPr id="0" name=""/>
        <dsp:cNvSpPr/>
      </dsp:nvSpPr>
      <dsp:spPr>
        <a:xfrm>
          <a:off x="0" y="4904183"/>
          <a:ext cx="6303729" cy="5651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CC1A2C-EF89-43C4-BE15-2355CADB2E86}">
      <dsp:nvSpPr>
        <dsp:cNvPr id="0" name=""/>
        <dsp:cNvSpPr/>
      </dsp:nvSpPr>
      <dsp:spPr>
        <a:xfrm>
          <a:off x="171127" y="5031344"/>
          <a:ext cx="311141" cy="31083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5CECB7-8D2E-46E6-B9DD-4841ACCB21F2}">
      <dsp:nvSpPr>
        <dsp:cNvPr id="0" name=""/>
        <dsp:cNvSpPr/>
      </dsp:nvSpPr>
      <dsp:spPr>
        <a:xfrm>
          <a:off x="653397" y="4904183"/>
          <a:ext cx="5601715" cy="65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158" tIns="69158" rIns="69158" bIns="69158" numCol="1" spcCol="1270" anchor="ctr" anchorCtr="0">
          <a:noAutofit/>
        </a:bodyPr>
        <a:lstStyle/>
        <a:p>
          <a:pPr marL="0" lvl="0" indent="0" algn="l" defTabSz="622300">
            <a:lnSpc>
              <a:spcPct val="90000"/>
            </a:lnSpc>
            <a:spcBef>
              <a:spcPct val="0"/>
            </a:spcBef>
            <a:spcAft>
              <a:spcPct val="35000"/>
            </a:spcAft>
            <a:buNone/>
          </a:pPr>
          <a:r>
            <a:rPr lang="en-US" sz="1400" kern="1200" dirty="0"/>
            <a:t>3. Responsibilities: This team were responsible for creating and curating content for </a:t>
          </a:r>
          <a:r>
            <a:rPr lang="en-US" sz="1400" kern="1200" dirty="0" err="1"/>
            <a:t>TheraBalms</a:t>
          </a:r>
          <a:r>
            <a:rPr lang="en-US" sz="1400" kern="1200" dirty="0"/>
            <a:t>, including articles, blog posts, and educational materials</a:t>
          </a:r>
        </a:p>
      </dsp:txBody>
      <dsp:txXfrm>
        <a:off x="653397" y="4904183"/>
        <a:ext cx="5601715" cy="6534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3AB1BE-4AE6-4F3C-B432-6723C28D87E5}">
      <dsp:nvSpPr>
        <dsp:cNvPr id="0" name=""/>
        <dsp:cNvSpPr/>
      </dsp:nvSpPr>
      <dsp:spPr>
        <a:xfrm>
          <a:off x="0" y="1798"/>
          <a:ext cx="6303729" cy="7665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90A2BF-CA09-46A2-BF46-9219CC81823D}">
      <dsp:nvSpPr>
        <dsp:cNvPr id="0" name=""/>
        <dsp:cNvSpPr/>
      </dsp:nvSpPr>
      <dsp:spPr>
        <a:xfrm>
          <a:off x="231871" y="174264"/>
          <a:ext cx="421583" cy="4215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956EA9-3736-4CCF-B65C-4EFF1F635530}">
      <dsp:nvSpPr>
        <dsp:cNvPr id="0" name=""/>
        <dsp:cNvSpPr/>
      </dsp:nvSpPr>
      <dsp:spPr>
        <a:xfrm>
          <a:off x="885326" y="1798"/>
          <a:ext cx="5418402" cy="76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23" tIns="81123" rIns="81123" bIns="81123" numCol="1" spcCol="1270" anchor="ctr" anchorCtr="0">
          <a:noAutofit/>
        </a:bodyPr>
        <a:lstStyle/>
        <a:p>
          <a:pPr marL="0" lvl="0" indent="0" algn="l" defTabSz="666750">
            <a:lnSpc>
              <a:spcPct val="90000"/>
            </a:lnSpc>
            <a:spcBef>
              <a:spcPct val="0"/>
            </a:spcBef>
            <a:spcAft>
              <a:spcPct val="35000"/>
            </a:spcAft>
            <a:buNone/>
          </a:pPr>
          <a:r>
            <a:rPr lang="en-US" sz="1500" kern="1200"/>
            <a:t>Resources: Content creation tools, marketing resources, and expertise in content development and promotion</a:t>
          </a:r>
        </a:p>
      </dsp:txBody>
      <dsp:txXfrm>
        <a:off x="885326" y="1798"/>
        <a:ext cx="5418402" cy="766516"/>
      </dsp:txXfrm>
    </dsp:sp>
    <dsp:sp modelId="{5906EE3B-793E-4625-95A1-89E6F0458186}">
      <dsp:nvSpPr>
        <dsp:cNvPr id="0" name=""/>
        <dsp:cNvSpPr/>
      </dsp:nvSpPr>
      <dsp:spPr>
        <a:xfrm>
          <a:off x="0" y="959943"/>
          <a:ext cx="6303729" cy="7665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B9E5C9-ACCA-40E2-940C-475071F8C116}">
      <dsp:nvSpPr>
        <dsp:cNvPr id="0" name=""/>
        <dsp:cNvSpPr/>
      </dsp:nvSpPr>
      <dsp:spPr>
        <a:xfrm>
          <a:off x="231871" y="1132410"/>
          <a:ext cx="421583" cy="4215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E49981-8566-43C3-A5D6-154CDB3F3257}">
      <dsp:nvSpPr>
        <dsp:cNvPr id="0" name=""/>
        <dsp:cNvSpPr/>
      </dsp:nvSpPr>
      <dsp:spPr>
        <a:xfrm>
          <a:off x="885326" y="959943"/>
          <a:ext cx="5418402" cy="76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23" tIns="81123" rIns="81123" bIns="81123" numCol="1" spcCol="1270" anchor="ctr" anchorCtr="0">
          <a:noAutofit/>
        </a:bodyPr>
        <a:lstStyle/>
        <a:p>
          <a:pPr marL="0" lvl="0" indent="0" algn="l" defTabSz="666750">
            <a:lnSpc>
              <a:spcPct val="90000"/>
            </a:lnSpc>
            <a:spcBef>
              <a:spcPct val="0"/>
            </a:spcBef>
            <a:spcAft>
              <a:spcPct val="35000"/>
            </a:spcAft>
            <a:buNone/>
          </a:pPr>
          <a:r>
            <a:rPr lang="en-US" sz="1500" kern="1200"/>
            <a:t>Members: Damilola Ajeigbe &amp; Zainab Yekini</a:t>
          </a:r>
        </a:p>
      </dsp:txBody>
      <dsp:txXfrm>
        <a:off x="885326" y="959943"/>
        <a:ext cx="5418402" cy="766516"/>
      </dsp:txXfrm>
    </dsp:sp>
    <dsp:sp modelId="{D633F15E-872A-43AD-B644-D7E8DDD0B5A6}">
      <dsp:nvSpPr>
        <dsp:cNvPr id="0" name=""/>
        <dsp:cNvSpPr/>
      </dsp:nvSpPr>
      <dsp:spPr>
        <a:xfrm>
          <a:off x="0" y="1918088"/>
          <a:ext cx="6303729" cy="7665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D2A156-E715-4CAD-803B-8A6E7DA56A65}">
      <dsp:nvSpPr>
        <dsp:cNvPr id="0" name=""/>
        <dsp:cNvSpPr/>
      </dsp:nvSpPr>
      <dsp:spPr>
        <a:xfrm>
          <a:off x="231871" y="2090555"/>
          <a:ext cx="421583" cy="4215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27F51-1228-4530-905D-2568881610CD}">
      <dsp:nvSpPr>
        <dsp:cNvPr id="0" name=""/>
        <dsp:cNvSpPr/>
      </dsp:nvSpPr>
      <dsp:spPr>
        <a:xfrm>
          <a:off x="885326" y="1918088"/>
          <a:ext cx="5418402" cy="76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23" tIns="81123" rIns="81123" bIns="81123" numCol="1" spcCol="1270" anchor="ctr" anchorCtr="0">
          <a:noAutofit/>
        </a:bodyPr>
        <a:lstStyle/>
        <a:p>
          <a:pPr marL="0" lvl="0" indent="0" algn="l" defTabSz="666750">
            <a:lnSpc>
              <a:spcPct val="90000"/>
            </a:lnSpc>
            <a:spcBef>
              <a:spcPct val="0"/>
            </a:spcBef>
            <a:spcAft>
              <a:spcPct val="35000"/>
            </a:spcAft>
            <a:buNone/>
          </a:pPr>
          <a:r>
            <a:rPr lang="en-US" sz="1500" kern="1200" dirty="0"/>
            <a:t>4. Responsibilities: The engineering team were tasked with the technical development of the MVP platform</a:t>
          </a:r>
        </a:p>
      </dsp:txBody>
      <dsp:txXfrm>
        <a:off x="885326" y="1918088"/>
        <a:ext cx="5418402" cy="766516"/>
      </dsp:txXfrm>
    </dsp:sp>
    <dsp:sp modelId="{9BA87E5A-580B-4CA2-9997-C38282368D4D}">
      <dsp:nvSpPr>
        <dsp:cNvPr id="0" name=""/>
        <dsp:cNvSpPr/>
      </dsp:nvSpPr>
      <dsp:spPr>
        <a:xfrm>
          <a:off x="0" y="2876234"/>
          <a:ext cx="6303729" cy="7665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6FA74D-EDAD-4376-A0C4-E8385367792F}">
      <dsp:nvSpPr>
        <dsp:cNvPr id="0" name=""/>
        <dsp:cNvSpPr/>
      </dsp:nvSpPr>
      <dsp:spPr>
        <a:xfrm>
          <a:off x="231871" y="3048700"/>
          <a:ext cx="421583" cy="4215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CEE9DC-8F78-4180-9187-61D9F4431B1F}">
      <dsp:nvSpPr>
        <dsp:cNvPr id="0" name=""/>
        <dsp:cNvSpPr/>
      </dsp:nvSpPr>
      <dsp:spPr>
        <a:xfrm>
          <a:off x="885326" y="2876234"/>
          <a:ext cx="5418402" cy="76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23" tIns="81123" rIns="81123" bIns="81123" numCol="1" spcCol="1270" anchor="ctr" anchorCtr="0">
          <a:noAutofit/>
        </a:bodyPr>
        <a:lstStyle/>
        <a:p>
          <a:pPr marL="0" lvl="0" indent="0" algn="l" defTabSz="666750">
            <a:lnSpc>
              <a:spcPct val="90000"/>
            </a:lnSpc>
            <a:spcBef>
              <a:spcPct val="0"/>
            </a:spcBef>
            <a:spcAft>
              <a:spcPct val="35000"/>
            </a:spcAft>
            <a:buNone/>
          </a:pPr>
          <a:r>
            <a:rPr lang="en-US" sz="1500" kern="1200" dirty="0"/>
            <a:t>Resources: Technical expertise, software development tools, and infrastructure for building and deploying the platform</a:t>
          </a:r>
        </a:p>
      </dsp:txBody>
      <dsp:txXfrm>
        <a:off x="885326" y="2876234"/>
        <a:ext cx="5418402" cy="766516"/>
      </dsp:txXfrm>
    </dsp:sp>
    <dsp:sp modelId="{17D0C77B-C136-4901-AED3-A4A343FBEB88}">
      <dsp:nvSpPr>
        <dsp:cNvPr id="0" name=""/>
        <dsp:cNvSpPr/>
      </dsp:nvSpPr>
      <dsp:spPr>
        <a:xfrm>
          <a:off x="0" y="3834379"/>
          <a:ext cx="6303729" cy="7665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895752-82B5-4A8E-89C2-973D5C3BC05B}">
      <dsp:nvSpPr>
        <dsp:cNvPr id="0" name=""/>
        <dsp:cNvSpPr/>
      </dsp:nvSpPr>
      <dsp:spPr>
        <a:xfrm>
          <a:off x="231871" y="4006845"/>
          <a:ext cx="421583" cy="4215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94873E-51B7-4D83-BF25-ACA42D423CDA}">
      <dsp:nvSpPr>
        <dsp:cNvPr id="0" name=""/>
        <dsp:cNvSpPr/>
      </dsp:nvSpPr>
      <dsp:spPr>
        <a:xfrm>
          <a:off x="885326" y="3834379"/>
          <a:ext cx="5418402" cy="76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23" tIns="81123" rIns="81123" bIns="81123" numCol="1" spcCol="1270" anchor="ctr" anchorCtr="0">
          <a:noAutofit/>
        </a:bodyPr>
        <a:lstStyle/>
        <a:p>
          <a:pPr marL="0" lvl="0" indent="0" algn="l" defTabSz="666750">
            <a:lnSpc>
              <a:spcPct val="90000"/>
            </a:lnSpc>
            <a:spcBef>
              <a:spcPct val="0"/>
            </a:spcBef>
            <a:spcAft>
              <a:spcPct val="35000"/>
            </a:spcAft>
            <a:buNone/>
          </a:pPr>
          <a:r>
            <a:rPr lang="en-US" sz="1500" kern="1200"/>
            <a:t>Members: Isheyemi Oluwagbenro, Oreoluwa Olufemi, Godswill Umoh, Jerry Aluko &amp; Chukwuemeka Grace</a:t>
          </a:r>
        </a:p>
      </dsp:txBody>
      <dsp:txXfrm>
        <a:off x="885326" y="3834379"/>
        <a:ext cx="5418402" cy="766516"/>
      </dsp:txXfrm>
    </dsp:sp>
    <dsp:sp modelId="{06F6023D-ADBA-49A1-BA06-307BDA34BD4B}">
      <dsp:nvSpPr>
        <dsp:cNvPr id="0" name=""/>
        <dsp:cNvSpPr/>
      </dsp:nvSpPr>
      <dsp:spPr>
        <a:xfrm>
          <a:off x="0" y="4792524"/>
          <a:ext cx="6303729" cy="7665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A637C0-1491-420E-BAE3-752D9230AE1B}">
      <dsp:nvSpPr>
        <dsp:cNvPr id="0" name=""/>
        <dsp:cNvSpPr/>
      </dsp:nvSpPr>
      <dsp:spPr>
        <a:xfrm>
          <a:off x="231871" y="4964990"/>
          <a:ext cx="421583" cy="421583"/>
        </a:xfrm>
        <a:prstGeom prst="rect">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D946E4-3FC1-48A2-B8AA-F3B701B2DC8D}">
      <dsp:nvSpPr>
        <dsp:cNvPr id="0" name=""/>
        <dsp:cNvSpPr/>
      </dsp:nvSpPr>
      <dsp:spPr>
        <a:xfrm>
          <a:off x="885326" y="4792524"/>
          <a:ext cx="5418402" cy="76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23" tIns="81123" rIns="81123" bIns="81123" numCol="1" spcCol="1270" anchor="ctr" anchorCtr="0">
          <a:noAutofit/>
        </a:bodyPr>
        <a:lstStyle/>
        <a:p>
          <a:pPr marL="0" lvl="0" indent="0" algn="l" defTabSz="666750">
            <a:lnSpc>
              <a:spcPct val="90000"/>
            </a:lnSpc>
            <a:spcBef>
              <a:spcPct val="0"/>
            </a:spcBef>
            <a:spcAft>
              <a:spcPct val="35000"/>
            </a:spcAft>
            <a:buNone/>
          </a:pPr>
          <a:endParaRPr lang="en-US" sz="1500" kern="1200" dirty="0"/>
        </a:p>
      </dsp:txBody>
      <dsp:txXfrm>
        <a:off x="885326" y="4792524"/>
        <a:ext cx="5418402" cy="76651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9/30/2023</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6048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9/30/2023</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7987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9/30/2023</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343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9/30/2023</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804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9/30/2023</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05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9/30/2023</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846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9/30/2023</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2977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9/30/2023</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5577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9/30/2023</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950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9/30/2023</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138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9/30/2023</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0940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9/30/2023</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42074391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233751" y="1896068"/>
            <a:ext cx="4425962" cy="2311504"/>
          </a:xfrm>
        </p:spPr>
        <p:txBody>
          <a:bodyPr>
            <a:normAutofit/>
          </a:bodyPr>
          <a:lstStyle/>
          <a:p>
            <a:pPr algn="l"/>
            <a:r>
              <a:rPr lang="en-US" sz="4700" dirty="0"/>
              <a:t> Challenges in the Therapy Sector</a:t>
            </a:r>
          </a:p>
        </p:txBody>
      </p:sp>
      <p:pic>
        <p:nvPicPr>
          <p:cNvPr id="3" name="Picture 2">
            <a:extLst>
              <a:ext uri="{FF2B5EF4-FFF2-40B4-BE49-F238E27FC236}">
                <a16:creationId xmlns:a16="http://schemas.microsoft.com/office/drawing/2014/main" id="{FFEDF71B-F64E-BBF9-BAB8-92F7A84DAB7F}"/>
              </a:ext>
            </a:extLst>
          </p:cNvPr>
          <p:cNvPicPr>
            <a:picLocks noChangeAspect="1"/>
          </p:cNvPicPr>
          <p:nvPr/>
        </p:nvPicPr>
        <p:blipFill rotWithShape="1">
          <a:blip r:embed="rId2"/>
          <a:srcRect l="22872" r="30041" b="-4"/>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15"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5943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White puzzle with one red piece">
            <a:extLst>
              <a:ext uri="{FF2B5EF4-FFF2-40B4-BE49-F238E27FC236}">
                <a16:creationId xmlns:a16="http://schemas.microsoft.com/office/drawing/2014/main" id="{E8D24577-5A03-510C-9F34-0F1EA0B31D31}"/>
              </a:ext>
            </a:extLst>
          </p:cNvPr>
          <p:cNvPicPr>
            <a:picLocks noChangeAspect="1"/>
          </p:cNvPicPr>
          <p:nvPr/>
        </p:nvPicPr>
        <p:blipFill rotWithShape="1">
          <a:blip r:embed="rId2"/>
          <a:srcRect l="30910" r="29263"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p:cNvSpPr>
            <a:spLocks noGrp="1"/>
          </p:cNvSpPr>
          <p:nvPr>
            <p:ph idx="1"/>
          </p:nvPr>
        </p:nvSpPr>
        <p:spPr>
          <a:xfrm>
            <a:off x="5075583" y="503584"/>
            <a:ext cx="6472950" cy="6175512"/>
          </a:xfrm>
        </p:spPr>
        <p:txBody>
          <a:bodyPr>
            <a:noAutofit/>
          </a:bodyPr>
          <a:lstStyle/>
          <a:p>
            <a:pPr rtl="0" fontAlgn="base">
              <a:spcBef>
                <a:spcPts val="1500"/>
              </a:spcBef>
              <a:spcAft>
                <a:spcPts val="0"/>
              </a:spcAft>
              <a:buFont typeface="Arial" panose="020B0604020202020204" pitchFamily="34" charset="0"/>
              <a:buChar char="•"/>
            </a:pPr>
            <a:r>
              <a:rPr lang="en-US" sz="1800" b="1" i="0" u="none" strike="noStrike" dirty="0">
                <a:solidFill>
                  <a:srgbClr val="000000"/>
                </a:solidFill>
                <a:effectLst/>
                <a:latin typeface="Roboto" panose="020F0502020204030204" pitchFamily="2" charset="0"/>
              </a:rPr>
              <a:t>Basic Support:</a:t>
            </a:r>
          </a:p>
          <a:p>
            <a:pPr marL="742950" lvl="1" indent="-285750"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Roboto" panose="020F0502020204030204" pitchFamily="2" charset="0"/>
              </a:rPr>
              <a:t>Challenge Addressed:</a:t>
            </a:r>
            <a:r>
              <a:rPr lang="en-US" sz="1800" b="0" i="0" u="none" strike="noStrike" dirty="0">
                <a:solidFill>
                  <a:srgbClr val="000000"/>
                </a:solidFill>
                <a:effectLst/>
                <a:latin typeface="Roboto" panose="020F0502020204030204" pitchFamily="2" charset="0"/>
              </a:rPr>
              <a:t> Accessibility of Services, Stigma Surrounding Mental Health, Affordability and Insurance Coverage.</a:t>
            </a:r>
          </a:p>
          <a:p>
            <a:pPr marL="742950" lvl="1" indent="-285750"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Roboto" panose="020F0502020204030204" pitchFamily="2" charset="0"/>
              </a:rPr>
              <a:t>Description:</a:t>
            </a:r>
            <a:r>
              <a:rPr lang="en-US" sz="1800" b="0" i="0" u="none" strike="noStrike" dirty="0">
                <a:solidFill>
                  <a:srgbClr val="000000"/>
                </a:solidFill>
                <a:effectLst/>
                <a:latin typeface="Roboto" panose="020F0502020204030204" pitchFamily="2" charset="0"/>
              </a:rPr>
              <a:t> </a:t>
            </a:r>
            <a:r>
              <a:rPr lang="en-US" sz="1800" b="0" i="0" u="none" strike="noStrike" dirty="0" err="1">
                <a:solidFill>
                  <a:srgbClr val="000000"/>
                </a:solidFill>
                <a:effectLst/>
                <a:latin typeface="Roboto" panose="020F0502020204030204" pitchFamily="2" charset="0"/>
              </a:rPr>
              <a:t>TheraBalms</a:t>
            </a:r>
            <a:r>
              <a:rPr lang="en-US" sz="1800" b="0" i="0" u="none" strike="noStrike" dirty="0">
                <a:solidFill>
                  <a:srgbClr val="000000"/>
                </a:solidFill>
                <a:effectLst/>
                <a:latin typeface="Roboto" panose="020F0502020204030204" pitchFamily="2" charset="0"/>
              </a:rPr>
              <a:t>' Basic Support feature is designed to break down barriers by offering essential mental health resources to users. It includes:</a:t>
            </a:r>
          </a:p>
          <a:p>
            <a:pPr marL="1143000" lvl="2" indent="-228600"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Roboto" panose="020F0502020204030204" pitchFamily="2" charset="0"/>
              </a:rPr>
              <a:t>Self-Assessment Tool:</a:t>
            </a:r>
            <a:r>
              <a:rPr lang="en-US" sz="1800" b="0" i="0" u="none" strike="noStrike" dirty="0">
                <a:solidFill>
                  <a:srgbClr val="000000"/>
                </a:solidFill>
                <a:effectLst/>
                <a:latin typeface="Roboto" panose="020F0502020204030204" pitchFamily="2" charset="0"/>
              </a:rPr>
              <a:t> To evaluate users mental well-being through a series of structured </a:t>
            </a:r>
            <a:r>
              <a:rPr lang="en-US" sz="1800" b="0" i="0" u="none" strike="noStrike" dirty="0" err="1">
                <a:solidFill>
                  <a:srgbClr val="000000"/>
                </a:solidFill>
                <a:effectLst/>
                <a:latin typeface="Roboto" panose="020F0502020204030204" pitchFamily="2" charset="0"/>
              </a:rPr>
              <a:t>questions.To</a:t>
            </a:r>
            <a:r>
              <a:rPr lang="en-US" sz="1800" b="0" i="0" u="none" strike="noStrike" dirty="0">
                <a:solidFill>
                  <a:srgbClr val="000000"/>
                </a:solidFill>
                <a:effectLst/>
                <a:latin typeface="Roboto" panose="020F0502020204030204" pitchFamily="2" charset="0"/>
              </a:rPr>
              <a:t> receive personalized feedback and insights based on their self-assessment results and gain a better understanding of their emotional state and potential areas of concern.</a:t>
            </a:r>
          </a:p>
          <a:p>
            <a:pPr marL="1143000" lvl="2" indent="-228600"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Roboto" panose="020F0502020204030204" pitchFamily="2" charset="0"/>
              </a:rPr>
              <a:t>Psycho-Education:</a:t>
            </a:r>
            <a:r>
              <a:rPr lang="en-US" sz="1800" b="0" i="0" u="none" strike="noStrike" dirty="0">
                <a:solidFill>
                  <a:srgbClr val="000000"/>
                </a:solidFill>
                <a:effectLst/>
                <a:latin typeface="Roboto" panose="020F0502020204030204" pitchFamily="2" charset="0"/>
              </a:rPr>
              <a:t> A library of articles, videos, and tools to empower users in managing their mental well-being.</a:t>
            </a:r>
          </a:p>
          <a:p>
            <a:pPr marL="1143000" lvl="2" indent="-228600"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Roboto" panose="020F0502020204030204" pitchFamily="2" charset="0"/>
              </a:rPr>
              <a:t>Progress Tracker:</a:t>
            </a:r>
            <a:r>
              <a:rPr lang="en-US" sz="1800" b="0" i="0" u="none" strike="noStrike" dirty="0">
                <a:solidFill>
                  <a:srgbClr val="000000"/>
                </a:solidFill>
                <a:effectLst/>
                <a:latin typeface="Roboto" panose="020F0502020204030204" pitchFamily="2" charset="0"/>
              </a:rPr>
              <a:t> A way to monitor users mental health journey. To help track changes in their emotional well-being over time, and also set and achieve personal goals related to their mental health.</a:t>
            </a:r>
          </a:p>
          <a:p>
            <a:pPr marL="742950" lvl="1" indent="-285750" rtl="0" fontAlgn="base">
              <a:spcBef>
                <a:spcPts val="0"/>
              </a:spcBef>
              <a:spcAft>
                <a:spcPts val="1500"/>
              </a:spcAft>
              <a:buFont typeface="Arial" panose="020B0604020202020204" pitchFamily="34" charset="0"/>
              <a:buChar char="•"/>
            </a:pPr>
            <a:r>
              <a:rPr lang="en-US" sz="1800" b="1" i="0" u="none" strike="noStrike" dirty="0">
                <a:solidFill>
                  <a:srgbClr val="000000"/>
                </a:solidFill>
                <a:effectLst/>
                <a:latin typeface="Roboto" panose="020F0502020204030204" pitchFamily="2" charset="0"/>
              </a:rPr>
              <a:t>Importance:</a:t>
            </a:r>
            <a:r>
              <a:rPr lang="en-US" sz="1800" b="0" i="0" u="none" strike="noStrike" dirty="0">
                <a:solidFill>
                  <a:srgbClr val="000000"/>
                </a:solidFill>
                <a:effectLst/>
                <a:latin typeface="Roboto" panose="020F0502020204030204" pitchFamily="2" charset="0"/>
              </a:rPr>
              <a:t> This feature addresses the problem of limited accessibility by providing immediate assistance, helps overcome stigma by offering self-help resources, and reduces cost barriers by offering free community support.</a:t>
            </a:r>
          </a:p>
        </p:txBody>
      </p:sp>
    </p:spTree>
    <p:extLst>
      <p:ext uri="{BB962C8B-B14F-4D97-AF65-F5344CB8AC3E}">
        <p14:creationId xmlns:p14="http://schemas.microsoft.com/office/powerpoint/2010/main" val="418706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Exclamation mark on a yellow background">
            <a:extLst>
              <a:ext uri="{FF2B5EF4-FFF2-40B4-BE49-F238E27FC236}">
                <a16:creationId xmlns:a16="http://schemas.microsoft.com/office/drawing/2014/main" id="{9D2169FB-792E-5EA1-AEE7-E37BCCA9EB05}"/>
              </a:ext>
            </a:extLst>
          </p:cNvPr>
          <p:cNvPicPr>
            <a:picLocks noChangeAspect="1"/>
          </p:cNvPicPr>
          <p:nvPr/>
        </p:nvPicPr>
        <p:blipFill rotWithShape="1">
          <a:blip r:embed="rId2"/>
          <a:srcRect l="29984" r="16916" b="4"/>
          <a:stretch/>
        </p:blipFill>
        <p:spPr>
          <a:xfrm>
            <a:off x="-7365" y="10"/>
            <a:ext cx="4287818"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p:cNvSpPr>
            <a:spLocks noGrp="1"/>
          </p:cNvSpPr>
          <p:nvPr>
            <p:ph idx="1"/>
          </p:nvPr>
        </p:nvSpPr>
        <p:spPr>
          <a:xfrm>
            <a:off x="4333460" y="354512"/>
            <a:ext cx="7156178" cy="6351088"/>
          </a:xfrm>
        </p:spPr>
        <p:txBody>
          <a:bodyPr>
            <a:normAutofit/>
          </a:bodyPr>
          <a:lstStyle/>
          <a:p>
            <a:pPr rtl="0" fontAlgn="base">
              <a:spcBef>
                <a:spcPts val="1500"/>
              </a:spcBef>
              <a:spcAft>
                <a:spcPts val="0"/>
              </a:spcAft>
              <a:buFont typeface="Arial" panose="020B0604020202020204" pitchFamily="34" charset="0"/>
              <a:buChar char="•"/>
            </a:pPr>
            <a:r>
              <a:rPr lang="en-US" sz="2000" b="1" i="0" u="none" strike="noStrike" dirty="0">
                <a:solidFill>
                  <a:srgbClr val="000000"/>
                </a:solidFill>
                <a:effectLst/>
                <a:latin typeface="Roboto" panose="020F0502020204030204" pitchFamily="2" charset="0"/>
              </a:rPr>
              <a:t>Initial Therapist Interaction:</a:t>
            </a:r>
          </a:p>
          <a:p>
            <a:pPr marL="0" indent="0" rtl="0" fontAlgn="base">
              <a:spcBef>
                <a:spcPts val="1500"/>
              </a:spcBef>
              <a:spcAft>
                <a:spcPts val="0"/>
              </a:spcAft>
              <a:buNone/>
            </a:pPr>
            <a:endParaRPr lang="en-US" sz="2000" b="1" i="0" u="none" strike="noStrike" dirty="0">
              <a:solidFill>
                <a:srgbClr val="000000"/>
              </a:solidFill>
              <a:effectLst/>
              <a:latin typeface="Roboto" panose="020F0502020204030204" pitchFamily="2" charset="0"/>
            </a:endParaRPr>
          </a:p>
          <a:p>
            <a:pPr marL="742950" lvl="1" indent="-285750" rtl="0" fontAlgn="base">
              <a:spcBef>
                <a:spcPts val="0"/>
              </a:spcBef>
              <a:spcAft>
                <a:spcPts val="0"/>
              </a:spcAft>
              <a:buFont typeface="Arial" panose="020B0604020202020204" pitchFamily="34" charset="0"/>
              <a:buChar char="•"/>
            </a:pPr>
            <a:r>
              <a:rPr lang="en-US" sz="2000" b="1" i="0" u="none" strike="noStrike" dirty="0">
                <a:solidFill>
                  <a:srgbClr val="000000"/>
                </a:solidFill>
                <a:effectLst/>
                <a:latin typeface="Roboto" panose="020F0502020204030204" pitchFamily="2" charset="0"/>
              </a:rPr>
              <a:t>Challenge Addressed:</a:t>
            </a:r>
            <a:r>
              <a:rPr lang="en-US" sz="2000" b="0" i="0" u="none" strike="noStrike" dirty="0">
                <a:solidFill>
                  <a:srgbClr val="000000"/>
                </a:solidFill>
                <a:effectLst/>
                <a:latin typeface="Roboto" panose="020F0502020204030204" pitchFamily="2" charset="0"/>
              </a:rPr>
              <a:t> Accessibility of Services, Quality Assurance and Training.</a:t>
            </a:r>
          </a:p>
          <a:p>
            <a:pPr marL="742950" lvl="1" indent="-285750" rtl="0" fontAlgn="base">
              <a:spcBef>
                <a:spcPts val="0"/>
              </a:spcBef>
              <a:spcAft>
                <a:spcPts val="0"/>
              </a:spcAft>
              <a:buFont typeface="Arial" panose="020B0604020202020204" pitchFamily="34" charset="0"/>
              <a:buChar char="•"/>
            </a:pPr>
            <a:r>
              <a:rPr lang="en-US" sz="2000" b="1" i="0" u="none" strike="noStrike" dirty="0">
                <a:solidFill>
                  <a:srgbClr val="000000"/>
                </a:solidFill>
                <a:effectLst/>
                <a:latin typeface="Roboto" panose="020F0502020204030204" pitchFamily="2" charset="0"/>
              </a:rPr>
              <a:t>Description:</a:t>
            </a:r>
            <a:r>
              <a:rPr lang="en-US" sz="2000" b="0" i="0" u="none" strike="noStrike" dirty="0">
                <a:solidFill>
                  <a:srgbClr val="000000"/>
                </a:solidFill>
                <a:effectLst/>
                <a:latin typeface="Roboto" panose="020F0502020204030204" pitchFamily="2" charset="0"/>
              </a:rPr>
              <a:t> </a:t>
            </a:r>
            <a:r>
              <a:rPr lang="en-US" sz="2000" b="0" i="0" u="none" strike="noStrike" dirty="0" err="1">
                <a:solidFill>
                  <a:srgbClr val="000000"/>
                </a:solidFill>
                <a:effectLst/>
                <a:latin typeface="Roboto" panose="020F0502020204030204" pitchFamily="2" charset="0"/>
              </a:rPr>
              <a:t>TheraBalms</a:t>
            </a:r>
            <a:r>
              <a:rPr lang="en-US" sz="2000" b="0" i="0" u="none" strike="noStrike" dirty="0">
                <a:solidFill>
                  <a:srgbClr val="000000"/>
                </a:solidFill>
                <a:effectLst/>
                <a:latin typeface="Roboto" panose="020F0502020204030204" pitchFamily="2" charset="0"/>
              </a:rPr>
              <a:t> recognizes the importance of connecting users with qualified therapists. This feature offers:</a:t>
            </a:r>
          </a:p>
          <a:p>
            <a:pPr marL="1143000" lvl="2" indent="-228600" rtl="0" fontAlgn="base">
              <a:spcBef>
                <a:spcPts val="0"/>
              </a:spcBef>
              <a:spcAft>
                <a:spcPts val="0"/>
              </a:spcAft>
              <a:buFont typeface="Arial" panose="020B0604020202020204" pitchFamily="34" charset="0"/>
              <a:buChar char="•"/>
            </a:pPr>
            <a:r>
              <a:rPr lang="en-US" b="1" i="0" u="none" strike="noStrike" dirty="0">
                <a:solidFill>
                  <a:srgbClr val="000000"/>
                </a:solidFill>
                <a:effectLst/>
                <a:latin typeface="Roboto" panose="020F0502020204030204" pitchFamily="2" charset="0"/>
              </a:rPr>
              <a:t>Free 20mins call with a therapist:</a:t>
            </a:r>
            <a:r>
              <a:rPr lang="en-US" b="0" i="0" u="none" strike="noStrike" dirty="0">
                <a:solidFill>
                  <a:srgbClr val="000000"/>
                </a:solidFill>
                <a:effectLst/>
                <a:latin typeface="Roboto" panose="020F0502020204030204" pitchFamily="2" charset="0"/>
              </a:rPr>
              <a:t> User who is able to complete the assessment quiz will be allowed to fill up a form containing users detail which will grant the user a free 20mins call with a therapist.</a:t>
            </a:r>
          </a:p>
          <a:p>
            <a:pPr marL="1143000" lvl="2" indent="-228600" rtl="0" fontAlgn="base">
              <a:spcBef>
                <a:spcPts val="0"/>
              </a:spcBef>
              <a:spcAft>
                <a:spcPts val="0"/>
              </a:spcAft>
              <a:buFont typeface="Arial" panose="020B0604020202020204" pitchFamily="34" charset="0"/>
              <a:buChar char="•"/>
            </a:pPr>
            <a:r>
              <a:rPr lang="en-US" b="1" i="0" u="none" strike="noStrike" dirty="0">
                <a:solidFill>
                  <a:srgbClr val="000000"/>
                </a:solidFill>
                <a:effectLst/>
                <a:latin typeface="Roboto" panose="020F0502020204030204" pitchFamily="2" charset="0"/>
              </a:rPr>
              <a:t>Appointment Booking:</a:t>
            </a:r>
            <a:r>
              <a:rPr lang="en-US" b="0" i="0" u="none" strike="noStrike" dirty="0">
                <a:solidFill>
                  <a:srgbClr val="000000"/>
                </a:solidFill>
                <a:effectLst/>
                <a:latin typeface="Roboto" panose="020F0502020204030204" pitchFamily="2" charset="0"/>
              </a:rPr>
              <a:t> Easy scheduling to reduce waiting times. The form provides a space for user to get a time to received the free 20mins call with a therapist.</a:t>
            </a:r>
          </a:p>
          <a:p>
            <a:pPr marL="742950" lvl="1" indent="-285750" rtl="0" fontAlgn="base">
              <a:spcBef>
                <a:spcPts val="0"/>
              </a:spcBef>
              <a:spcAft>
                <a:spcPts val="1500"/>
              </a:spcAft>
              <a:buFont typeface="Arial" panose="020B0604020202020204" pitchFamily="34" charset="0"/>
              <a:buChar char="•"/>
            </a:pPr>
            <a:r>
              <a:rPr lang="en-US" sz="2000" b="1" i="0" u="none" strike="noStrike" dirty="0">
                <a:solidFill>
                  <a:srgbClr val="000000"/>
                </a:solidFill>
                <a:effectLst/>
                <a:latin typeface="Roboto" panose="020F0502020204030204" pitchFamily="2" charset="0"/>
              </a:rPr>
              <a:t>Importance:</a:t>
            </a:r>
            <a:r>
              <a:rPr lang="en-US" sz="2000" b="0" i="0" u="none" strike="noStrike" dirty="0">
                <a:solidFill>
                  <a:srgbClr val="000000"/>
                </a:solidFill>
                <a:effectLst/>
                <a:latin typeface="Roboto" panose="020F0502020204030204" pitchFamily="2" charset="0"/>
              </a:rPr>
              <a:t> By facilitating initial therapist interactions, </a:t>
            </a:r>
            <a:r>
              <a:rPr lang="en-US" sz="2000" b="0" i="0" u="none" strike="noStrike" dirty="0" err="1">
                <a:solidFill>
                  <a:srgbClr val="000000"/>
                </a:solidFill>
                <a:effectLst/>
                <a:latin typeface="Roboto" panose="020F0502020204030204" pitchFamily="2" charset="0"/>
              </a:rPr>
              <a:t>TheraBalms</a:t>
            </a:r>
            <a:r>
              <a:rPr lang="en-US" sz="2000" b="0" i="0" u="none" strike="noStrike" dirty="0">
                <a:solidFill>
                  <a:srgbClr val="000000"/>
                </a:solidFill>
                <a:effectLst/>
                <a:latin typeface="Roboto" panose="020F0502020204030204" pitchFamily="2" charset="0"/>
              </a:rPr>
              <a:t> addresses the accessibility challenge by offering timely access to professional help. It also contributes to quality assurance by ensuring users connect with trained therapists.</a:t>
            </a:r>
          </a:p>
        </p:txBody>
      </p:sp>
    </p:spTree>
    <p:extLst>
      <p:ext uri="{BB962C8B-B14F-4D97-AF65-F5344CB8AC3E}">
        <p14:creationId xmlns:p14="http://schemas.microsoft.com/office/powerpoint/2010/main" val="368850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Graph on document with pen">
            <a:extLst>
              <a:ext uri="{FF2B5EF4-FFF2-40B4-BE49-F238E27FC236}">
                <a16:creationId xmlns:a16="http://schemas.microsoft.com/office/drawing/2014/main" id="{8767720B-2306-591B-82DE-F4603D996F15}"/>
              </a:ext>
            </a:extLst>
          </p:cNvPr>
          <p:cNvPicPr>
            <a:picLocks noChangeAspect="1"/>
          </p:cNvPicPr>
          <p:nvPr/>
        </p:nvPicPr>
        <p:blipFill rotWithShape="1">
          <a:blip r:embed="rId2"/>
          <a:srcRect l="33430" r="19378"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p:cNvSpPr>
            <a:spLocks noGrp="1"/>
          </p:cNvSpPr>
          <p:nvPr>
            <p:ph idx="1"/>
          </p:nvPr>
        </p:nvSpPr>
        <p:spPr>
          <a:xfrm>
            <a:off x="5141843" y="304800"/>
            <a:ext cx="6705600" cy="6440557"/>
          </a:xfrm>
        </p:spPr>
        <p:txBody>
          <a:bodyPr>
            <a:normAutofit/>
          </a:bodyPr>
          <a:lstStyle/>
          <a:p>
            <a:pPr rtl="0" fontAlgn="base">
              <a:spcBef>
                <a:spcPts val="1500"/>
              </a:spcBef>
              <a:spcAft>
                <a:spcPts val="0"/>
              </a:spcAft>
              <a:buFont typeface="Arial" panose="020B0604020202020204" pitchFamily="34" charset="0"/>
              <a:buChar char="•"/>
            </a:pPr>
            <a:r>
              <a:rPr lang="en-US" sz="2000" b="1" i="0" u="none" strike="noStrike" dirty="0">
                <a:solidFill>
                  <a:srgbClr val="000000"/>
                </a:solidFill>
                <a:effectLst/>
                <a:latin typeface="Roboto" panose="020F0502020204030204" pitchFamily="2" charset="0"/>
              </a:rPr>
              <a:t>Data-Driven Insights:</a:t>
            </a:r>
          </a:p>
          <a:p>
            <a:pPr marL="0" indent="0" rtl="0" fontAlgn="base">
              <a:spcBef>
                <a:spcPts val="1500"/>
              </a:spcBef>
              <a:spcAft>
                <a:spcPts val="0"/>
              </a:spcAft>
              <a:buNone/>
            </a:pPr>
            <a:endParaRPr lang="en-US" sz="2000" b="1" i="0" u="none" strike="noStrike" dirty="0">
              <a:solidFill>
                <a:srgbClr val="000000"/>
              </a:solidFill>
              <a:effectLst/>
              <a:latin typeface="Roboto" panose="020F0502020204030204" pitchFamily="2" charset="0"/>
            </a:endParaRPr>
          </a:p>
          <a:p>
            <a:pPr marL="742950" lvl="1" indent="-285750" rtl="0" fontAlgn="base">
              <a:spcBef>
                <a:spcPts val="0"/>
              </a:spcBef>
              <a:spcAft>
                <a:spcPts val="0"/>
              </a:spcAft>
              <a:buFont typeface="Arial" panose="020B0604020202020204" pitchFamily="34" charset="0"/>
              <a:buChar char="•"/>
            </a:pPr>
            <a:r>
              <a:rPr lang="en-US" sz="2000" b="1" i="0" u="none" strike="noStrike" dirty="0">
                <a:solidFill>
                  <a:srgbClr val="000000"/>
                </a:solidFill>
                <a:effectLst/>
                <a:latin typeface="Roboto" panose="020F0502020204030204" pitchFamily="2" charset="0"/>
              </a:rPr>
              <a:t>Challenge Addressed:</a:t>
            </a:r>
            <a:r>
              <a:rPr lang="en-US" sz="2000" b="0" i="0" u="none" strike="noStrike" dirty="0">
                <a:solidFill>
                  <a:srgbClr val="000000"/>
                </a:solidFill>
                <a:effectLst/>
                <a:latin typeface="Roboto" panose="020F0502020204030204" pitchFamily="2" charset="0"/>
              </a:rPr>
              <a:t> Quality Assurance and Training, Teletherapy Challenges.</a:t>
            </a:r>
          </a:p>
          <a:p>
            <a:pPr marL="742950" lvl="1" indent="-285750" rtl="0" fontAlgn="base">
              <a:spcBef>
                <a:spcPts val="0"/>
              </a:spcBef>
              <a:spcAft>
                <a:spcPts val="0"/>
              </a:spcAft>
              <a:buFont typeface="Arial" panose="020B0604020202020204" pitchFamily="34" charset="0"/>
              <a:buChar char="•"/>
            </a:pPr>
            <a:r>
              <a:rPr lang="en-US" sz="2000" b="1" i="0" u="none" strike="noStrike" dirty="0">
                <a:solidFill>
                  <a:srgbClr val="000000"/>
                </a:solidFill>
                <a:effectLst/>
                <a:latin typeface="Roboto" panose="020F0502020204030204" pitchFamily="2" charset="0"/>
              </a:rPr>
              <a:t>Description:</a:t>
            </a:r>
            <a:r>
              <a:rPr lang="en-US" sz="2000" b="0" i="0" u="none" strike="noStrike" dirty="0">
                <a:solidFill>
                  <a:srgbClr val="000000"/>
                </a:solidFill>
                <a:effectLst/>
                <a:latin typeface="Roboto" panose="020F0502020204030204" pitchFamily="2" charset="0"/>
              </a:rPr>
              <a:t> </a:t>
            </a:r>
            <a:r>
              <a:rPr lang="en-US" sz="2000" b="0" i="0" u="none" strike="noStrike" dirty="0" err="1">
                <a:solidFill>
                  <a:srgbClr val="000000"/>
                </a:solidFill>
                <a:effectLst/>
                <a:latin typeface="Roboto" panose="020F0502020204030204" pitchFamily="2" charset="0"/>
              </a:rPr>
              <a:t>TheraBalms</a:t>
            </a:r>
            <a:r>
              <a:rPr lang="en-US" sz="2000" b="0" i="0" u="none" strike="noStrike" dirty="0">
                <a:solidFill>
                  <a:srgbClr val="000000"/>
                </a:solidFill>
                <a:effectLst/>
                <a:latin typeface="Roboto" panose="020F0502020204030204" pitchFamily="2" charset="0"/>
              </a:rPr>
              <a:t> leverages data analytics to provide valuable insights to both users and therapists, including:</a:t>
            </a:r>
          </a:p>
          <a:p>
            <a:pPr marL="1143000" lvl="2" indent="-228600" rtl="0" fontAlgn="base">
              <a:spcBef>
                <a:spcPts val="0"/>
              </a:spcBef>
              <a:spcAft>
                <a:spcPts val="0"/>
              </a:spcAft>
              <a:buFont typeface="Arial" panose="020B0604020202020204" pitchFamily="34" charset="0"/>
              <a:buChar char="•"/>
            </a:pPr>
            <a:r>
              <a:rPr lang="en-US" b="1" i="0" u="none" strike="noStrike" dirty="0">
                <a:solidFill>
                  <a:srgbClr val="000000"/>
                </a:solidFill>
                <a:effectLst/>
                <a:latin typeface="Roboto" panose="020F0502020204030204" pitchFamily="2" charset="0"/>
              </a:rPr>
              <a:t>Progress Tracking:</a:t>
            </a:r>
            <a:r>
              <a:rPr lang="en-US" b="0" i="0" u="none" strike="noStrike" dirty="0">
                <a:solidFill>
                  <a:srgbClr val="000000"/>
                </a:solidFill>
                <a:effectLst/>
                <a:latin typeface="Roboto" panose="020F0502020204030204" pitchFamily="2" charset="0"/>
              </a:rPr>
              <a:t> Visualizing user progress and treatment outcomes.</a:t>
            </a:r>
          </a:p>
          <a:p>
            <a:pPr marL="1143000" lvl="2" indent="-228600" rtl="0" fontAlgn="base">
              <a:spcBef>
                <a:spcPts val="0"/>
              </a:spcBef>
              <a:spcAft>
                <a:spcPts val="0"/>
              </a:spcAft>
              <a:buFont typeface="Arial" panose="020B0604020202020204" pitchFamily="34" charset="0"/>
              <a:buChar char="•"/>
            </a:pPr>
            <a:r>
              <a:rPr lang="en-US" b="1" i="0" u="none" strike="noStrike" dirty="0">
                <a:solidFill>
                  <a:srgbClr val="000000"/>
                </a:solidFill>
                <a:effectLst/>
                <a:latin typeface="Roboto" panose="020F0502020204030204" pitchFamily="2" charset="0"/>
              </a:rPr>
              <a:t>User Feedback Analysis:</a:t>
            </a:r>
            <a:r>
              <a:rPr lang="en-US" b="0" i="0" u="none" strike="noStrike" dirty="0">
                <a:solidFill>
                  <a:srgbClr val="000000"/>
                </a:solidFill>
                <a:effectLst/>
                <a:latin typeface="Roboto" panose="020F0502020204030204" pitchFamily="2" charset="0"/>
              </a:rPr>
              <a:t> Gathering feedback to improve the platform continuously.</a:t>
            </a:r>
          </a:p>
          <a:p>
            <a:pPr marL="742950" lvl="1" indent="-285750" rtl="0" fontAlgn="base">
              <a:spcBef>
                <a:spcPts val="0"/>
              </a:spcBef>
              <a:spcAft>
                <a:spcPts val="1500"/>
              </a:spcAft>
              <a:buFont typeface="Arial" panose="020B0604020202020204" pitchFamily="34" charset="0"/>
              <a:buChar char="•"/>
            </a:pPr>
            <a:r>
              <a:rPr lang="en-US" sz="2000" b="1" i="0" u="none" strike="noStrike" dirty="0">
                <a:solidFill>
                  <a:srgbClr val="000000"/>
                </a:solidFill>
                <a:effectLst/>
                <a:latin typeface="Roboto" panose="020F0502020204030204" pitchFamily="2" charset="0"/>
              </a:rPr>
              <a:t>Importance:</a:t>
            </a:r>
            <a:r>
              <a:rPr lang="en-US" sz="2000" b="0" i="0" u="none" strike="noStrike" dirty="0">
                <a:solidFill>
                  <a:srgbClr val="000000"/>
                </a:solidFill>
                <a:effectLst/>
                <a:latin typeface="Roboto" panose="020F0502020204030204" pitchFamily="2" charset="0"/>
              </a:rPr>
              <a:t> Data-driven insights enhance quality assurance by monitoring therapy outcomes, addressing teletherapy challenges by optimizing remote treatment, and fostering a culture of continuous improvement.</a:t>
            </a:r>
          </a:p>
        </p:txBody>
      </p:sp>
    </p:spTree>
    <p:extLst>
      <p:ext uri="{BB962C8B-B14F-4D97-AF65-F5344CB8AC3E}">
        <p14:creationId xmlns:p14="http://schemas.microsoft.com/office/powerpoint/2010/main" val="1202762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CCCC-7730-D61C-FC9B-EB928F6FD91D}"/>
              </a:ext>
            </a:extLst>
          </p:cNvPr>
          <p:cNvSpPr>
            <a:spLocks noGrp="1"/>
          </p:cNvSpPr>
          <p:nvPr>
            <p:ph type="title"/>
          </p:nvPr>
        </p:nvSpPr>
        <p:spPr>
          <a:xfrm>
            <a:off x="6228522" y="365125"/>
            <a:ext cx="5125278" cy="1325563"/>
          </a:xfrm>
        </p:spPr>
        <p:txBody>
          <a:bodyPr/>
          <a:lstStyle/>
          <a:p>
            <a:r>
              <a:rPr lang="en-US" sz="4400" b="1" i="0" u="none" strike="noStrike" dirty="0" err="1">
                <a:solidFill>
                  <a:srgbClr val="000000"/>
                </a:solidFill>
                <a:effectLst/>
                <a:latin typeface="Roboto" panose="020F0502020204030204" pitchFamily="2" charset="0"/>
              </a:rPr>
              <a:t>TheraBalms</a:t>
            </a:r>
            <a:r>
              <a:rPr lang="en-US" sz="4400" b="1" i="0" u="none" strike="noStrike" dirty="0">
                <a:solidFill>
                  <a:srgbClr val="000000"/>
                </a:solidFill>
                <a:effectLst/>
                <a:latin typeface="Roboto" panose="020F0502020204030204" pitchFamily="2" charset="0"/>
              </a:rPr>
              <a:t> Services:</a:t>
            </a:r>
            <a:endParaRPr lang="en-US" dirty="0"/>
          </a:p>
        </p:txBody>
      </p:sp>
      <p:sp>
        <p:nvSpPr>
          <p:cNvPr id="3" name="Content Placeholder 2">
            <a:extLst>
              <a:ext uri="{FF2B5EF4-FFF2-40B4-BE49-F238E27FC236}">
                <a16:creationId xmlns:a16="http://schemas.microsoft.com/office/drawing/2014/main" id="{EB658D38-15C8-F18C-F3DB-0CA75DE1ACA0}"/>
              </a:ext>
            </a:extLst>
          </p:cNvPr>
          <p:cNvSpPr>
            <a:spLocks noGrp="1"/>
          </p:cNvSpPr>
          <p:nvPr>
            <p:ph idx="1"/>
          </p:nvPr>
        </p:nvSpPr>
        <p:spPr>
          <a:xfrm>
            <a:off x="6096000" y="1825625"/>
            <a:ext cx="5257800" cy="3859742"/>
          </a:xfrm>
        </p:spPr>
        <p:txBody>
          <a:bodyPr>
            <a:normAutofit/>
          </a:bodyPr>
          <a:lstStyle/>
          <a:p>
            <a:pPr marL="0" indent="0" rtl="0" fontAlgn="base">
              <a:spcBef>
                <a:spcPts val="1500"/>
              </a:spcBef>
              <a:spcAft>
                <a:spcPts val="1500"/>
              </a:spcAft>
              <a:buNone/>
            </a:pPr>
            <a:endParaRPr lang="en-US" sz="2000" b="0" dirty="0">
              <a:effectLst/>
            </a:endParaRPr>
          </a:p>
          <a:p>
            <a:pPr rtl="0" fontAlgn="base">
              <a:spcBef>
                <a:spcPts val="1500"/>
              </a:spcBef>
              <a:spcAft>
                <a:spcPts val="0"/>
              </a:spcAft>
              <a:buFont typeface="Arial" panose="020B0604020202020204" pitchFamily="34" charset="0"/>
              <a:buChar char="•"/>
            </a:pPr>
            <a:r>
              <a:rPr lang="en-US" sz="2000" b="0" i="0" u="none" strike="noStrike" dirty="0">
                <a:solidFill>
                  <a:srgbClr val="000000"/>
                </a:solidFill>
                <a:effectLst/>
                <a:latin typeface="Roboto" panose="020F0502020204030204" pitchFamily="2" charset="0"/>
              </a:rPr>
              <a:t>Self-</a:t>
            </a:r>
            <a:r>
              <a:rPr lang="en-US" sz="2000" b="0" i="0" u="none" strike="noStrike" dirty="0" err="1">
                <a:solidFill>
                  <a:srgbClr val="000000"/>
                </a:solidFill>
                <a:effectLst/>
                <a:latin typeface="Roboto" panose="020F0502020204030204" pitchFamily="2" charset="0"/>
              </a:rPr>
              <a:t>Assesment</a:t>
            </a:r>
            <a:endParaRPr lang="en-US" sz="2000" b="0" i="0" u="none" strike="noStrike" dirty="0">
              <a:solidFill>
                <a:srgbClr val="000000"/>
              </a:solidFill>
              <a:effectLst/>
              <a:latin typeface="Roboto" panose="020F0502020204030204" pitchFamily="2"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F0502020204030204" pitchFamily="2" charset="0"/>
              </a:rPr>
              <a:t>Consultation/Counseling</a:t>
            </a:r>
          </a:p>
          <a:p>
            <a:pPr rtl="0" fontAlgn="base">
              <a:spcBef>
                <a:spcPts val="0"/>
              </a:spcBef>
              <a:spcAft>
                <a:spcPts val="0"/>
              </a:spcAft>
              <a:buFont typeface="Arial" panose="020B0604020202020204" pitchFamily="34" charset="0"/>
              <a:buChar char="•"/>
            </a:pPr>
            <a:r>
              <a:rPr lang="en-US" sz="2000" b="0" i="0" u="none" strike="noStrike" dirty="0" err="1">
                <a:solidFill>
                  <a:srgbClr val="000000"/>
                </a:solidFill>
                <a:effectLst/>
                <a:latin typeface="Roboto" panose="020F0502020204030204" pitchFamily="2" charset="0"/>
              </a:rPr>
              <a:t>Pycho</a:t>
            </a:r>
            <a:r>
              <a:rPr lang="en-US" sz="2000" b="0" i="0" u="none" strike="noStrike" dirty="0">
                <a:solidFill>
                  <a:srgbClr val="000000"/>
                </a:solidFill>
                <a:effectLst/>
                <a:latin typeface="Roboto" panose="020F0502020204030204" pitchFamily="2" charset="0"/>
              </a:rPr>
              <a:t>-Education</a:t>
            </a:r>
          </a:p>
          <a:p>
            <a:pPr rtl="0" fontAlgn="base">
              <a:spcBef>
                <a:spcPts val="0"/>
              </a:spcBef>
              <a:spcAft>
                <a:spcPts val="1500"/>
              </a:spcAft>
              <a:buFont typeface="Arial" panose="020B0604020202020204" pitchFamily="34" charset="0"/>
              <a:buChar char="•"/>
            </a:pPr>
            <a:r>
              <a:rPr lang="en-US" sz="2000" b="0" i="0" u="none" strike="noStrike" dirty="0">
                <a:solidFill>
                  <a:srgbClr val="000000"/>
                </a:solidFill>
                <a:effectLst/>
                <a:latin typeface="Roboto" panose="020F0502020204030204" pitchFamily="2" charset="0"/>
              </a:rPr>
              <a:t>Progress Tracker</a:t>
            </a:r>
          </a:p>
          <a:p>
            <a:pPr rtl="0">
              <a:spcBef>
                <a:spcPts val="1500"/>
              </a:spcBef>
              <a:spcAft>
                <a:spcPts val="0"/>
              </a:spcAft>
            </a:pPr>
            <a:r>
              <a:rPr lang="en-US" sz="2000" b="0" i="0" u="none" strike="noStrike" dirty="0">
                <a:solidFill>
                  <a:srgbClr val="000000"/>
                </a:solidFill>
                <a:effectLst/>
                <a:latin typeface="Roboto" panose="020F0502020204030204" pitchFamily="2" charset="0"/>
              </a:rPr>
              <a:t>Out of the four listed services two of them have been implemented on the web application MVP.</a:t>
            </a:r>
            <a:endParaRPr lang="en-US" sz="2000" b="0" dirty="0">
              <a:effectLst/>
            </a:endParaRPr>
          </a:p>
          <a:p>
            <a:pPr marL="0" indent="0">
              <a:buNone/>
            </a:pPr>
            <a:br>
              <a:rPr lang="en-US" sz="2000" dirty="0"/>
            </a:br>
            <a:endParaRPr lang="en-US" sz="2000" dirty="0"/>
          </a:p>
        </p:txBody>
      </p:sp>
      <p:pic>
        <p:nvPicPr>
          <p:cNvPr id="4" name="Picture 3">
            <a:extLst>
              <a:ext uri="{FF2B5EF4-FFF2-40B4-BE49-F238E27FC236}">
                <a16:creationId xmlns:a16="http://schemas.microsoft.com/office/drawing/2014/main" id="{53D05FCE-9956-76EC-771A-A14016AC0B6E}"/>
              </a:ext>
            </a:extLst>
          </p:cNvPr>
          <p:cNvPicPr>
            <a:picLocks noChangeAspect="1"/>
          </p:cNvPicPr>
          <p:nvPr/>
        </p:nvPicPr>
        <p:blipFill>
          <a:blip r:embed="rId2"/>
          <a:stretch>
            <a:fillRect/>
          </a:stretch>
        </p:blipFill>
        <p:spPr>
          <a:xfrm>
            <a:off x="12185" y="0"/>
            <a:ext cx="4852417" cy="6858000"/>
          </a:xfrm>
          <a:prstGeom prst="rect">
            <a:avLst/>
          </a:prstGeom>
        </p:spPr>
      </p:pic>
    </p:spTree>
    <p:extLst>
      <p:ext uri="{BB962C8B-B14F-4D97-AF65-F5344CB8AC3E}">
        <p14:creationId xmlns:p14="http://schemas.microsoft.com/office/powerpoint/2010/main" val="90731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3BA9C34-D957-0730-8FDD-062B992DE469}"/>
              </a:ext>
            </a:extLst>
          </p:cNvPr>
          <p:cNvPicPr>
            <a:picLocks noChangeAspect="1"/>
          </p:cNvPicPr>
          <p:nvPr/>
        </p:nvPicPr>
        <p:blipFill rotWithShape="1">
          <a:blip r:embed="rId2"/>
          <a:srcRect l="41603" r="11168" b="-1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310213" y="3084929"/>
            <a:ext cx="5721484" cy="1325563"/>
          </a:xfrm>
        </p:spPr>
        <p:txBody>
          <a:bodyPr>
            <a:normAutofit/>
          </a:bodyPr>
          <a:lstStyle/>
          <a:p>
            <a:r>
              <a:rPr lang="en-US" dirty="0"/>
              <a:t>MVP Development</a:t>
            </a:r>
            <a:br>
              <a:rPr lang="en-US" dirty="0"/>
            </a:br>
            <a:endParaRPr dirty="0"/>
          </a:p>
        </p:txBody>
      </p:sp>
    </p:spTree>
    <p:extLst>
      <p:ext uri="{BB962C8B-B14F-4D97-AF65-F5344CB8AC3E}">
        <p14:creationId xmlns:p14="http://schemas.microsoft.com/office/powerpoint/2010/main" val="158498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Week 1: Concept and Planning</a:t>
            </a:r>
          </a:p>
        </p:txBody>
      </p:sp>
      <p:graphicFrame>
        <p:nvGraphicFramePr>
          <p:cNvPr id="6" name="Content Placeholder">
            <a:extLst>
              <a:ext uri="{FF2B5EF4-FFF2-40B4-BE49-F238E27FC236}">
                <a16:creationId xmlns:a16="http://schemas.microsoft.com/office/drawing/2014/main" id="{851D85FB-D785-ECEC-0C10-6807CB4AB057}"/>
              </a:ext>
            </a:extLst>
          </p:cNvPr>
          <p:cNvGraphicFramePr>
            <a:graphicFrameLocks noGrp="1"/>
          </p:cNvGraphicFramePr>
          <p:nvPr>
            <p:ph idx="1"/>
            <p:extLst>
              <p:ext uri="{D42A27DB-BD31-4B8C-83A1-F6EECF244321}">
                <p14:modId xmlns:p14="http://schemas.microsoft.com/office/powerpoint/2010/main" val="1690127962"/>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5536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Technological background">
            <a:extLst>
              <a:ext uri="{FF2B5EF4-FFF2-40B4-BE49-F238E27FC236}">
                <a16:creationId xmlns:a16="http://schemas.microsoft.com/office/drawing/2014/main" id="{ACCDA801-C28E-26FA-873B-31BECE95D500}"/>
              </a:ext>
            </a:extLst>
          </p:cNvPr>
          <p:cNvPicPr>
            <a:picLocks noChangeAspect="1"/>
          </p:cNvPicPr>
          <p:nvPr/>
        </p:nvPicPr>
        <p:blipFill rotWithShape="1">
          <a:blip r:embed="rId2"/>
          <a:srcRect l="19556" r="33253"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Week 2: Design and Prototyping</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Development processes for the TheraBalms interface began</a:t>
            </a:r>
          </a:p>
          <a:p>
            <a:pPr lvl="0"/>
            <a:r>
              <a:rPr lang="en-US" dirty="0"/>
              <a:t>Created a user-friendly interface</a:t>
            </a:r>
          </a:p>
          <a:p>
            <a:pPr lvl="0"/>
            <a:r>
              <a:rPr lang="en-US" dirty="0"/>
              <a:t>Prototype key features, including self-assessment, consultation, psycho-education, and progress tracking</a:t>
            </a:r>
          </a:p>
        </p:txBody>
      </p:sp>
    </p:spTree>
    <p:extLst>
      <p:ext uri="{BB962C8B-B14F-4D97-AF65-F5344CB8AC3E}">
        <p14:creationId xmlns:p14="http://schemas.microsoft.com/office/powerpoint/2010/main" val="2324602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White puzzle with one red piece">
            <a:extLst>
              <a:ext uri="{FF2B5EF4-FFF2-40B4-BE49-F238E27FC236}">
                <a16:creationId xmlns:a16="http://schemas.microsoft.com/office/drawing/2014/main" id="{0A6B9406-2B2A-DDBB-73D8-457723208A2B}"/>
              </a:ext>
            </a:extLst>
          </p:cNvPr>
          <p:cNvPicPr>
            <a:picLocks noChangeAspect="1"/>
          </p:cNvPicPr>
          <p:nvPr/>
        </p:nvPicPr>
        <p:blipFill rotWithShape="1">
          <a:blip r:embed="rId2"/>
          <a:srcRect l="30910" r="29263"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Week 3: Development</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Started to build the MVP platform based on approved designs</a:t>
            </a:r>
          </a:p>
          <a:p>
            <a:pPr lvl="0"/>
            <a:r>
              <a:rPr lang="en-US" dirty="0"/>
              <a:t>Focus on core features: self-assessment, consultation/counseling, psycho-education, and progress tracking</a:t>
            </a:r>
          </a:p>
        </p:txBody>
      </p:sp>
    </p:spTree>
    <p:extLst>
      <p:ext uri="{BB962C8B-B14F-4D97-AF65-F5344CB8AC3E}">
        <p14:creationId xmlns:p14="http://schemas.microsoft.com/office/powerpoint/2010/main" val="2833676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White puzzle with one red piece">
            <a:extLst>
              <a:ext uri="{FF2B5EF4-FFF2-40B4-BE49-F238E27FC236}">
                <a16:creationId xmlns:a16="http://schemas.microsoft.com/office/drawing/2014/main" id="{D6029B0D-2553-F69D-173D-4425BF9D4534}"/>
              </a:ext>
            </a:extLst>
          </p:cNvPr>
          <p:cNvPicPr>
            <a:picLocks noChangeAspect="1"/>
          </p:cNvPicPr>
          <p:nvPr/>
        </p:nvPicPr>
        <p:blipFill rotWithShape="1">
          <a:blip r:embed="rId2"/>
          <a:srcRect l="30910" r="29263"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Week 4: Testing and User Feedback</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The entire team conducted testing to identify and resolve initial bugs or issues</a:t>
            </a:r>
          </a:p>
          <a:p>
            <a:pPr lvl="0"/>
            <a:r>
              <a:rPr lang="en-US" dirty="0"/>
              <a:t>Also, we gather insights from early users to make refinements and improvements</a:t>
            </a:r>
          </a:p>
        </p:txBody>
      </p:sp>
    </p:spTree>
    <p:extLst>
      <p:ext uri="{BB962C8B-B14F-4D97-AF65-F5344CB8AC3E}">
        <p14:creationId xmlns:p14="http://schemas.microsoft.com/office/powerpoint/2010/main" val="175220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Major Milestones</a:t>
            </a:r>
          </a:p>
        </p:txBody>
      </p:sp>
      <p:graphicFrame>
        <p:nvGraphicFramePr>
          <p:cNvPr id="6" name="Content Placeholder">
            <a:extLst>
              <a:ext uri="{FF2B5EF4-FFF2-40B4-BE49-F238E27FC236}">
                <a16:creationId xmlns:a16="http://schemas.microsoft.com/office/drawing/2014/main" id="{844A480D-3227-3CC5-5A76-9F2F26BA3F47}"/>
              </a:ext>
            </a:extLst>
          </p:cNvPr>
          <p:cNvGraphicFramePr>
            <a:graphicFrameLocks noGrp="1"/>
          </p:cNvGraphicFramePr>
          <p:nvPr>
            <p:ph idx="1"/>
            <p:extLst>
              <p:ext uri="{D42A27DB-BD31-4B8C-83A1-F6EECF244321}">
                <p14:modId xmlns:p14="http://schemas.microsoft.com/office/powerpoint/2010/main" val="1193962112"/>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1429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Close up image of hands applauding">
            <a:extLst>
              <a:ext uri="{FF2B5EF4-FFF2-40B4-BE49-F238E27FC236}">
                <a16:creationId xmlns:a16="http://schemas.microsoft.com/office/drawing/2014/main" id="{3B0FBE17-4190-209B-2360-3FA3E7D6D8D3}"/>
              </a:ext>
            </a:extLst>
          </p:cNvPr>
          <p:cNvPicPr>
            <a:picLocks noChangeAspect="1"/>
          </p:cNvPicPr>
          <p:nvPr/>
        </p:nvPicPr>
        <p:blipFill rotWithShape="1">
          <a:blip r:embed="rId2"/>
          <a:srcRect l="33270" r="19473"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p:cNvSpPr>
            <a:spLocks noGrp="1"/>
          </p:cNvSpPr>
          <p:nvPr>
            <p:ph idx="1"/>
          </p:nvPr>
        </p:nvSpPr>
        <p:spPr>
          <a:xfrm>
            <a:off x="5827048" y="1868487"/>
            <a:ext cx="5721484" cy="4351338"/>
          </a:xfrm>
        </p:spPr>
        <p:txBody>
          <a:bodyPr>
            <a:normAutofit/>
          </a:bodyPr>
          <a:lstStyle/>
          <a:p>
            <a:pPr lvl="0"/>
            <a:r>
              <a:rPr lang="en-US" b="1" dirty="0"/>
              <a:t>Title:</a:t>
            </a:r>
            <a:r>
              <a:rPr lang="en-US" dirty="0"/>
              <a:t> "TheraBalms MVP: Your Path to Mental Wellness”</a:t>
            </a:r>
          </a:p>
          <a:p>
            <a:pPr lvl="0"/>
            <a:endParaRPr lang="en-US" dirty="0"/>
          </a:p>
          <a:p>
            <a:pPr lvl="0"/>
            <a:endParaRPr lang="en-US" dirty="0"/>
          </a:p>
          <a:p>
            <a:pPr lvl="0"/>
            <a:r>
              <a:rPr lang="en-US" b="1" dirty="0"/>
              <a:t>Subtitle:</a:t>
            </a:r>
            <a:r>
              <a:rPr lang="en-US" dirty="0"/>
              <a:t> “Addressing Challenges in the Therapy Sector"</a:t>
            </a:r>
          </a:p>
          <a:p>
            <a:pPr lvl="0"/>
            <a:endParaRPr lang="en-US" dirty="0"/>
          </a:p>
        </p:txBody>
      </p:sp>
    </p:spTree>
    <p:extLst>
      <p:ext uri="{BB962C8B-B14F-4D97-AF65-F5344CB8AC3E}">
        <p14:creationId xmlns:p14="http://schemas.microsoft.com/office/powerpoint/2010/main" val="1024608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Team and Resources</a:t>
            </a:r>
          </a:p>
        </p:txBody>
      </p:sp>
      <p:graphicFrame>
        <p:nvGraphicFramePr>
          <p:cNvPr id="6" name="Content Placeholder">
            <a:extLst>
              <a:ext uri="{FF2B5EF4-FFF2-40B4-BE49-F238E27FC236}">
                <a16:creationId xmlns:a16="http://schemas.microsoft.com/office/drawing/2014/main" id="{ABF5F967-60C1-CD41-C0B0-952AE8791B39}"/>
              </a:ext>
            </a:extLst>
          </p:cNvPr>
          <p:cNvGraphicFramePr>
            <a:graphicFrameLocks noGrp="1"/>
          </p:cNvGraphicFramePr>
          <p:nvPr>
            <p:ph idx="1"/>
            <p:extLst>
              <p:ext uri="{D42A27DB-BD31-4B8C-83A1-F6EECF244321}">
                <p14:modId xmlns:p14="http://schemas.microsoft.com/office/powerpoint/2010/main" val="3870684824"/>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3527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Team and Resources</a:t>
            </a:r>
          </a:p>
        </p:txBody>
      </p:sp>
      <p:graphicFrame>
        <p:nvGraphicFramePr>
          <p:cNvPr id="6" name="Content Placeholder">
            <a:extLst>
              <a:ext uri="{FF2B5EF4-FFF2-40B4-BE49-F238E27FC236}">
                <a16:creationId xmlns:a16="http://schemas.microsoft.com/office/drawing/2014/main" id="{C5ED87BF-7549-6A97-6A9C-B307188E83A7}"/>
              </a:ext>
            </a:extLst>
          </p:cNvPr>
          <p:cNvGraphicFramePr>
            <a:graphicFrameLocks noGrp="1"/>
          </p:cNvGraphicFramePr>
          <p:nvPr>
            <p:ph idx="1"/>
            <p:extLst>
              <p:ext uri="{D42A27DB-BD31-4B8C-83A1-F6EECF244321}">
                <p14:modId xmlns:p14="http://schemas.microsoft.com/office/powerpoint/2010/main" val="2062527795"/>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7032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Graph on document with pen">
            <a:extLst>
              <a:ext uri="{FF2B5EF4-FFF2-40B4-BE49-F238E27FC236}">
                <a16:creationId xmlns:a16="http://schemas.microsoft.com/office/drawing/2014/main" id="{121EB6BC-0B99-E53F-71AB-8491FEED5046}"/>
              </a:ext>
            </a:extLst>
          </p:cNvPr>
          <p:cNvPicPr>
            <a:picLocks noChangeAspect="1"/>
          </p:cNvPicPr>
          <p:nvPr/>
        </p:nvPicPr>
        <p:blipFill rotWithShape="1">
          <a:blip r:embed="rId2"/>
          <a:srcRect l="33430" r="19378"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234609" y="407987"/>
            <a:ext cx="6313923" cy="1325563"/>
          </a:xfrm>
        </p:spPr>
        <p:txBody>
          <a:bodyPr>
            <a:normAutofit/>
          </a:bodyPr>
          <a:lstStyle/>
          <a:p>
            <a:r>
              <a:rPr lang="en-US" dirty="0"/>
              <a:t>          Business Model</a:t>
            </a:r>
            <a:br>
              <a:rPr lang="en-US" dirty="0"/>
            </a:br>
            <a:endParaRPr lang="en-US" dirty="0"/>
          </a:p>
        </p:txBody>
      </p:sp>
      <p:sp>
        <p:nvSpPr>
          <p:cNvPr id="3" name="Content Placeholder"/>
          <p:cNvSpPr>
            <a:spLocks noGrp="1"/>
          </p:cNvSpPr>
          <p:nvPr>
            <p:ph idx="1"/>
          </p:nvPr>
        </p:nvSpPr>
        <p:spPr>
          <a:xfrm>
            <a:off x="5234609" y="1683219"/>
            <a:ext cx="6313923" cy="4536606"/>
          </a:xfrm>
        </p:spPr>
        <p:txBody>
          <a:bodyPr>
            <a:normAutofit/>
          </a:bodyPr>
          <a:lstStyle/>
          <a:p>
            <a:pPr rtl="0">
              <a:spcBef>
                <a:spcPts val="1500"/>
              </a:spcBef>
              <a:spcAft>
                <a:spcPts val="1500"/>
              </a:spcAft>
            </a:pPr>
            <a:r>
              <a:rPr lang="en-US" sz="1800" b="1" i="0" u="none" strike="noStrike" dirty="0">
                <a:solidFill>
                  <a:srgbClr val="000000"/>
                </a:solidFill>
                <a:effectLst/>
                <a:latin typeface="Roboto" panose="020F0502020204030204" pitchFamily="2" charset="0"/>
              </a:rPr>
              <a:t>Subscription-Based Model:</a:t>
            </a:r>
            <a:endParaRPr lang="en-US" sz="1100" b="0" dirty="0">
              <a:effectLst/>
            </a:endParaRPr>
          </a:p>
          <a:p>
            <a:pPr rtl="0" fontAlgn="base">
              <a:spcBef>
                <a:spcPts val="1500"/>
              </a:spcBef>
              <a:spcAft>
                <a:spcPts val="0"/>
              </a:spcAft>
              <a:buFont typeface="Arial" panose="020B0604020202020204" pitchFamily="34" charset="0"/>
              <a:buChar char="•"/>
            </a:pPr>
            <a:r>
              <a:rPr lang="en-US" sz="1800" b="0" i="0" u="none" strike="noStrike" dirty="0">
                <a:solidFill>
                  <a:srgbClr val="000000"/>
                </a:solidFill>
                <a:effectLst/>
                <a:latin typeface="Roboto" panose="020F0502020204030204" pitchFamily="2" charset="0"/>
              </a:rPr>
              <a:t>In this model, users will be paying a recurring fee to access the full range of </a:t>
            </a:r>
            <a:r>
              <a:rPr lang="en-US" sz="1800" b="0" i="0" u="none" strike="noStrike" dirty="0" err="1">
                <a:solidFill>
                  <a:srgbClr val="000000"/>
                </a:solidFill>
                <a:effectLst/>
                <a:latin typeface="Roboto" panose="020F0502020204030204" pitchFamily="2" charset="0"/>
              </a:rPr>
              <a:t>TheraBalms</a:t>
            </a:r>
            <a:r>
              <a:rPr lang="en-US" sz="1800" b="0" i="0" u="none" strike="noStrike" dirty="0">
                <a:solidFill>
                  <a:srgbClr val="000000"/>
                </a:solidFill>
                <a:effectLst/>
                <a:latin typeface="Roboto" panose="020F0502020204030204" pitchFamily="2" charset="0"/>
              </a:rPr>
              <a:t>' services.</a:t>
            </a:r>
          </a:p>
          <a:p>
            <a:pPr marL="0" indent="0" rtl="0" fontAlgn="base">
              <a:spcBef>
                <a:spcPts val="1500"/>
              </a:spcBef>
              <a:spcAft>
                <a:spcPts val="0"/>
              </a:spcAft>
              <a:buNone/>
            </a:pPr>
            <a:endParaRPr lang="en-US" sz="1800" b="0" i="0" u="none" strike="noStrike" dirty="0">
              <a:solidFill>
                <a:srgbClr val="000000"/>
              </a:solidFill>
              <a:effectLst/>
              <a:latin typeface="Roboto" panose="020F0502020204030204" pitchFamily="2"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Roboto" panose="020F0502020204030204" pitchFamily="2" charset="0"/>
              </a:rPr>
              <a:t>Subscribers will benefit from uninterrupted access to consultations, self-assessment tools, psycho-education resources, and progress tracking.</a:t>
            </a:r>
          </a:p>
          <a:p>
            <a:pPr marL="0" indent="0" rtl="0" fontAlgn="base">
              <a:spcBef>
                <a:spcPts val="0"/>
              </a:spcBef>
              <a:spcAft>
                <a:spcPts val="0"/>
              </a:spcAft>
              <a:buNone/>
            </a:pPr>
            <a:endParaRPr lang="en-US" sz="1800" b="0" i="0" u="none" strike="noStrike" dirty="0">
              <a:solidFill>
                <a:srgbClr val="000000"/>
              </a:solidFill>
              <a:effectLst/>
              <a:latin typeface="Roboto" panose="020F0502020204030204" pitchFamily="2" charset="0"/>
            </a:endParaRPr>
          </a:p>
          <a:p>
            <a:pPr rtl="0" fontAlgn="base">
              <a:spcBef>
                <a:spcPts val="0"/>
              </a:spcBef>
              <a:spcAft>
                <a:spcPts val="1500"/>
              </a:spcAft>
              <a:buFont typeface="Arial" panose="020B0604020202020204" pitchFamily="34" charset="0"/>
              <a:buChar char="•"/>
            </a:pPr>
            <a:r>
              <a:rPr lang="en-US" sz="1800" b="0" i="0" u="none" strike="noStrike" dirty="0">
                <a:solidFill>
                  <a:srgbClr val="000000"/>
                </a:solidFill>
                <a:effectLst/>
                <a:latin typeface="Roboto" panose="020F0502020204030204" pitchFamily="2" charset="0"/>
              </a:rPr>
              <a:t>This model ensures a steady stream of revenue and encourages user engagement and loyalty.</a:t>
            </a:r>
          </a:p>
        </p:txBody>
      </p:sp>
      <p:pic>
        <p:nvPicPr>
          <p:cNvPr id="4" name="Picture 3">
            <a:extLst>
              <a:ext uri="{FF2B5EF4-FFF2-40B4-BE49-F238E27FC236}">
                <a16:creationId xmlns:a16="http://schemas.microsoft.com/office/drawing/2014/main" id="{FD7B8A08-4593-F4ED-4019-3C721ED416A6}"/>
              </a:ext>
            </a:extLst>
          </p:cNvPr>
          <p:cNvPicPr>
            <a:picLocks noChangeAspect="1"/>
          </p:cNvPicPr>
          <p:nvPr/>
        </p:nvPicPr>
        <p:blipFill>
          <a:blip r:embed="rId3"/>
          <a:stretch>
            <a:fillRect/>
          </a:stretch>
        </p:blipFill>
        <p:spPr>
          <a:xfrm>
            <a:off x="5616295" y="361905"/>
            <a:ext cx="959409" cy="959409"/>
          </a:xfrm>
          <a:prstGeom prst="rect">
            <a:avLst/>
          </a:prstGeom>
        </p:spPr>
      </p:pic>
    </p:spTree>
    <p:extLst>
      <p:ext uri="{BB962C8B-B14F-4D97-AF65-F5344CB8AC3E}">
        <p14:creationId xmlns:p14="http://schemas.microsoft.com/office/powerpoint/2010/main" val="1454635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234609" y="407987"/>
            <a:ext cx="6313923" cy="1325563"/>
          </a:xfrm>
        </p:spPr>
        <p:txBody>
          <a:bodyPr>
            <a:normAutofit/>
          </a:bodyPr>
          <a:lstStyle/>
          <a:p>
            <a:r>
              <a:rPr lang="en-US" dirty="0"/>
              <a:t> </a:t>
            </a:r>
            <a:r>
              <a:rPr lang="en-US" sz="4400" b="1" i="0" u="none" strike="noStrike" dirty="0">
                <a:solidFill>
                  <a:srgbClr val="000000"/>
                </a:solidFill>
                <a:effectLst/>
                <a:latin typeface="Roboto" panose="020F0502020204030204" pitchFamily="2" charset="0"/>
              </a:rPr>
              <a:t>Challenges and Risks:</a:t>
            </a:r>
            <a:br>
              <a:rPr lang="en-US" dirty="0"/>
            </a:br>
            <a:endParaRPr lang="en-US" dirty="0"/>
          </a:p>
        </p:txBody>
      </p:sp>
      <p:sp>
        <p:nvSpPr>
          <p:cNvPr id="3" name="Content Placeholder"/>
          <p:cNvSpPr>
            <a:spLocks noGrp="1"/>
          </p:cNvSpPr>
          <p:nvPr>
            <p:ph idx="1"/>
          </p:nvPr>
        </p:nvSpPr>
        <p:spPr>
          <a:xfrm>
            <a:off x="5234609" y="1683219"/>
            <a:ext cx="6313923" cy="4536606"/>
          </a:xfrm>
        </p:spPr>
        <p:txBody>
          <a:bodyPr>
            <a:normAutofit/>
          </a:bodyPr>
          <a:lstStyle/>
          <a:p>
            <a:pPr marL="0" indent="0" rtl="0">
              <a:spcBef>
                <a:spcPts val="1500"/>
              </a:spcBef>
              <a:spcAft>
                <a:spcPts val="1500"/>
              </a:spcAft>
              <a:buNone/>
            </a:pPr>
            <a:endParaRPr lang="en-US" sz="2000" b="0" dirty="0">
              <a:effectLst/>
            </a:endParaRPr>
          </a:p>
          <a:p>
            <a:pPr marL="457200" rtl="0" fontAlgn="base">
              <a:spcBef>
                <a:spcPts val="1500"/>
              </a:spcBef>
              <a:spcAft>
                <a:spcPts val="0"/>
              </a:spcAft>
              <a:buFont typeface="Arial" panose="020B0604020202020204" pitchFamily="34" charset="0"/>
              <a:buChar char="•"/>
            </a:pPr>
            <a:r>
              <a:rPr lang="en-US" sz="2000" b="0" i="0" u="none" strike="noStrike" dirty="0">
                <a:solidFill>
                  <a:srgbClr val="000000"/>
                </a:solidFill>
                <a:effectLst/>
                <a:latin typeface="Roboto" panose="020F0502020204030204" pitchFamily="2" charset="0"/>
              </a:rPr>
              <a:t>1. Insufficient time</a:t>
            </a:r>
          </a:p>
          <a:p>
            <a:pPr marL="4572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F0502020204030204" pitchFamily="2" charset="0"/>
              </a:rPr>
              <a:t>2. Epileptic power supply</a:t>
            </a:r>
          </a:p>
          <a:p>
            <a:pPr marL="4572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F0502020204030204" pitchFamily="2" charset="0"/>
              </a:rPr>
              <a:t>3. Restricted platform for group communication</a:t>
            </a:r>
          </a:p>
          <a:p>
            <a:pPr marL="457200" rtl="0" fontAlgn="base">
              <a:spcBef>
                <a:spcPts val="0"/>
              </a:spcBef>
              <a:spcAft>
                <a:spcPts val="1500"/>
              </a:spcAft>
              <a:buFont typeface="Arial" panose="020B0604020202020204" pitchFamily="34" charset="0"/>
              <a:buChar char="•"/>
            </a:pPr>
            <a:r>
              <a:rPr lang="en-US" sz="2000" b="0" i="0" u="none" strike="noStrike" dirty="0">
                <a:solidFill>
                  <a:srgbClr val="000000"/>
                </a:solidFill>
                <a:effectLst/>
                <a:latin typeface="Roboto" panose="020F0502020204030204" pitchFamily="2" charset="0"/>
              </a:rPr>
              <a:t>4. Limited data responses</a:t>
            </a:r>
          </a:p>
        </p:txBody>
      </p:sp>
      <p:pic>
        <p:nvPicPr>
          <p:cNvPr id="5" name="Picture 4">
            <a:extLst>
              <a:ext uri="{FF2B5EF4-FFF2-40B4-BE49-F238E27FC236}">
                <a16:creationId xmlns:a16="http://schemas.microsoft.com/office/drawing/2014/main" id="{A3698854-F5E5-20CD-283E-51883B795377}"/>
              </a:ext>
            </a:extLst>
          </p:cNvPr>
          <p:cNvPicPr>
            <a:picLocks noChangeAspect="1"/>
          </p:cNvPicPr>
          <p:nvPr/>
        </p:nvPicPr>
        <p:blipFill>
          <a:blip r:embed="rId2"/>
          <a:stretch>
            <a:fillRect/>
          </a:stretch>
        </p:blipFill>
        <p:spPr>
          <a:xfrm>
            <a:off x="12191" y="0"/>
            <a:ext cx="4852417" cy="6858000"/>
          </a:xfrm>
          <a:prstGeom prst="rect">
            <a:avLst/>
          </a:prstGeom>
        </p:spPr>
      </p:pic>
    </p:spTree>
    <p:extLst>
      <p:ext uri="{BB962C8B-B14F-4D97-AF65-F5344CB8AC3E}">
        <p14:creationId xmlns:p14="http://schemas.microsoft.com/office/powerpoint/2010/main" val="1870250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White puzzle with one red piece">
            <a:extLst>
              <a:ext uri="{FF2B5EF4-FFF2-40B4-BE49-F238E27FC236}">
                <a16:creationId xmlns:a16="http://schemas.microsoft.com/office/drawing/2014/main" id="{ED4BAA74-E4C6-586D-BF30-AD43629DDE9D}"/>
              </a:ext>
            </a:extLst>
          </p:cNvPr>
          <p:cNvPicPr>
            <a:picLocks noChangeAspect="1"/>
          </p:cNvPicPr>
          <p:nvPr/>
        </p:nvPicPr>
        <p:blipFill rotWithShape="1">
          <a:blip r:embed="rId2"/>
          <a:srcRect l="30910" r="29263"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sz="3600" b="1" i="0" u="none" strike="noStrike" dirty="0">
                <a:solidFill>
                  <a:srgbClr val="000000"/>
                </a:solidFill>
                <a:effectLst/>
                <a:latin typeface="Roboto" panose="020F0502020204030204" pitchFamily="2" charset="0"/>
              </a:rPr>
              <a:t>Conclusion:</a:t>
            </a:r>
            <a:endParaRPr lang="en-US" sz="3600" dirty="0"/>
          </a:p>
        </p:txBody>
      </p:sp>
      <p:sp>
        <p:nvSpPr>
          <p:cNvPr id="3" name="Content Placeholder"/>
          <p:cNvSpPr>
            <a:spLocks noGrp="1"/>
          </p:cNvSpPr>
          <p:nvPr>
            <p:ph idx="1"/>
          </p:nvPr>
        </p:nvSpPr>
        <p:spPr>
          <a:xfrm>
            <a:off x="5827048" y="1590261"/>
            <a:ext cx="5721484" cy="4629564"/>
          </a:xfrm>
        </p:spPr>
        <p:txBody>
          <a:bodyPr>
            <a:normAutofit/>
          </a:bodyPr>
          <a:lstStyle/>
          <a:p>
            <a:pPr lvl="0"/>
            <a:r>
              <a:rPr lang="en-US" sz="2400" b="0" i="0" u="none" strike="noStrike" dirty="0">
                <a:solidFill>
                  <a:srgbClr val="374151"/>
                </a:solidFill>
                <a:effectLst/>
                <a:latin typeface="Roboto" panose="020F0502020204030204" pitchFamily="2" charset="0"/>
              </a:rPr>
              <a:t>In summary, </a:t>
            </a:r>
            <a:r>
              <a:rPr lang="en-US" sz="2400" b="0" i="0" u="none" strike="noStrike" dirty="0" err="1">
                <a:solidFill>
                  <a:srgbClr val="374151"/>
                </a:solidFill>
                <a:effectLst/>
                <a:latin typeface="Roboto" panose="020F0502020204030204" pitchFamily="2" charset="0"/>
              </a:rPr>
              <a:t>TheraBalms</a:t>
            </a:r>
            <a:r>
              <a:rPr lang="en-US" sz="2400" b="0" i="0" u="none" strike="noStrike" dirty="0">
                <a:solidFill>
                  <a:srgbClr val="374151"/>
                </a:solidFill>
                <a:effectLst/>
                <a:latin typeface="Roboto" panose="020F0502020204030204" pitchFamily="2" charset="0"/>
              </a:rPr>
              <a:t> is a groundbreaking initiative aimed at revolutionizing the therapy sector to address several pressing challenges. </a:t>
            </a:r>
          </a:p>
          <a:p>
            <a:pPr lvl="0"/>
            <a:r>
              <a:rPr lang="en-US" sz="2400" b="0" i="0" u="none" strike="noStrike" dirty="0">
                <a:solidFill>
                  <a:srgbClr val="374151"/>
                </a:solidFill>
                <a:effectLst/>
                <a:latin typeface="Roboto" panose="020F0502020204030204" pitchFamily="2" charset="0"/>
              </a:rPr>
              <a:t>The therapy industry faces hurdles related to accessibility, stigma, affordability, and data security. </a:t>
            </a:r>
          </a:p>
          <a:p>
            <a:pPr lvl="0"/>
            <a:r>
              <a:rPr lang="en-US" sz="2400" b="0" i="0" u="none" strike="noStrike" dirty="0" err="1">
                <a:solidFill>
                  <a:srgbClr val="374151"/>
                </a:solidFill>
                <a:effectLst/>
                <a:latin typeface="Roboto" panose="020F0502020204030204" pitchFamily="2" charset="0"/>
              </a:rPr>
              <a:t>TheraBalms</a:t>
            </a:r>
            <a:r>
              <a:rPr lang="en-US" sz="2400" b="0" i="0" u="none" strike="noStrike" dirty="0">
                <a:solidFill>
                  <a:srgbClr val="374151"/>
                </a:solidFill>
                <a:effectLst/>
                <a:latin typeface="Roboto" panose="020F0502020204030204" pitchFamily="2" charset="0"/>
              </a:rPr>
              <a:t> introduces its MVP (Minimum Viable Product), a vital stepping stone towards creating a comprehensive mental wellness platform that caters to individual needs and promotes inclusivity.</a:t>
            </a:r>
            <a:endParaRPr lang="en-US" sz="2400" dirty="0"/>
          </a:p>
        </p:txBody>
      </p:sp>
    </p:spTree>
    <p:extLst>
      <p:ext uri="{BB962C8B-B14F-4D97-AF65-F5344CB8AC3E}">
        <p14:creationId xmlns:p14="http://schemas.microsoft.com/office/powerpoint/2010/main" val="1057536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8DBBC-EB7D-43ED-BC88-4CA2E955B686}"/>
              </a:ext>
            </a:extLst>
          </p:cNvPr>
          <p:cNvSpPr>
            <a:spLocks noGrp="1"/>
          </p:cNvSpPr>
          <p:nvPr>
            <p:ph type="title"/>
          </p:nvPr>
        </p:nvSpPr>
        <p:spPr>
          <a:xfrm>
            <a:off x="838200" y="365125"/>
            <a:ext cx="3892826" cy="1325563"/>
          </a:xfrm>
        </p:spPr>
        <p:txBody>
          <a:bodyPr/>
          <a:lstStyle/>
          <a:p>
            <a:r>
              <a:rPr lang="en-US" dirty="0"/>
              <a:t>Introduction</a:t>
            </a:r>
          </a:p>
        </p:txBody>
      </p:sp>
      <p:sp>
        <p:nvSpPr>
          <p:cNvPr id="3" name="Content Placeholder 2">
            <a:extLst>
              <a:ext uri="{FF2B5EF4-FFF2-40B4-BE49-F238E27FC236}">
                <a16:creationId xmlns:a16="http://schemas.microsoft.com/office/drawing/2014/main" id="{604AEC87-D54C-90AC-5CCD-1906C78756E1}"/>
              </a:ext>
            </a:extLst>
          </p:cNvPr>
          <p:cNvSpPr>
            <a:spLocks noGrp="1"/>
          </p:cNvSpPr>
          <p:nvPr>
            <p:ph idx="1"/>
          </p:nvPr>
        </p:nvSpPr>
        <p:spPr>
          <a:xfrm>
            <a:off x="838200" y="1537252"/>
            <a:ext cx="6410739" cy="4955623"/>
          </a:xfrm>
        </p:spPr>
        <p:txBody>
          <a:bodyPr>
            <a:noAutofit/>
          </a:bodyPr>
          <a:lstStyle/>
          <a:p>
            <a:pPr marL="457200" rtl="0">
              <a:spcBef>
                <a:spcPts val="1500"/>
              </a:spcBef>
              <a:spcAft>
                <a:spcPts val="1500"/>
              </a:spcAft>
            </a:pPr>
            <a:r>
              <a:rPr lang="en-US" sz="2400" b="0" i="0" u="none" strike="noStrike" dirty="0">
                <a:solidFill>
                  <a:srgbClr val="000000"/>
                </a:solidFill>
                <a:effectLst/>
                <a:latin typeface="Roboto" panose="020F0502020204030204" pitchFamily="2" charset="0"/>
              </a:rPr>
              <a:t>Welcome to the introduction of </a:t>
            </a:r>
            <a:r>
              <a:rPr lang="en-US" sz="2400" b="0" i="0" u="none" strike="noStrike" dirty="0" err="1">
                <a:solidFill>
                  <a:srgbClr val="000000"/>
                </a:solidFill>
                <a:effectLst/>
                <a:latin typeface="Roboto" panose="020F0502020204030204" pitchFamily="2" charset="0"/>
              </a:rPr>
              <a:t>TheraBalms</a:t>
            </a:r>
            <a:r>
              <a:rPr lang="en-US" sz="2400" b="0" i="0" u="none" strike="noStrike" dirty="0">
                <a:solidFill>
                  <a:srgbClr val="000000"/>
                </a:solidFill>
                <a:effectLst/>
                <a:latin typeface="Roboto" panose="020F0502020204030204" pitchFamily="2" charset="0"/>
              </a:rPr>
              <a:t>, an innovative initiative intended to change the way mental health care is provided. We acknowledge the significant challenges the therapy industry is facing in a world where mental health is becoming more and more important. </a:t>
            </a:r>
          </a:p>
          <a:p>
            <a:pPr marL="457200" rtl="0">
              <a:spcBef>
                <a:spcPts val="1500"/>
              </a:spcBef>
              <a:spcAft>
                <a:spcPts val="1500"/>
              </a:spcAft>
            </a:pPr>
            <a:r>
              <a:rPr lang="en-US" sz="2400" b="0" i="0" u="none" strike="noStrike" dirty="0">
                <a:solidFill>
                  <a:srgbClr val="000000"/>
                </a:solidFill>
                <a:effectLst/>
                <a:latin typeface="Roboto" panose="020F0502020204030204" pitchFamily="2" charset="0"/>
              </a:rPr>
              <a:t>By ensuring that mental health care is available, stigma-free, and catered to a variety of needs, we take the first step toward addressing these obstacles today to solve mental health related issues such stress, anxiety and depression.</a:t>
            </a:r>
            <a:endParaRPr lang="en-US" sz="2400" b="0" dirty="0">
              <a:effectLst/>
            </a:endParaRPr>
          </a:p>
          <a:p>
            <a:pPr marL="0" indent="0">
              <a:buNone/>
            </a:pPr>
            <a:br>
              <a:rPr lang="en-US" sz="2400" dirty="0"/>
            </a:br>
            <a:endParaRPr lang="en-US" sz="2400" dirty="0"/>
          </a:p>
        </p:txBody>
      </p:sp>
      <p:pic>
        <p:nvPicPr>
          <p:cNvPr id="4" name="Picture 3">
            <a:extLst>
              <a:ext uri="{FF2B5EF4-FFF2-40B4-BE49-F238E27FC236}">
                <a16:creationId xmlns:a16="http://schemas.microsoft.com/office/drawing/2014/main" id="{E330393C-9645-A5AE-5300-C4F02111EFAC}"/>
              </a:ext>
            </a:extLst>
          </p:cNvPr>
          <p:cNvPicPr>
            <a:picLocks noChangeAspect="1"/>
          </p:cNvPicPr>
          <p:nvPr/>
        </p:nvPicPr>
        <p:blipFill>
          <a:blip r:embed="rId2"/>
          <a:stretch>
            <a:fillRect/>
          </a:stretch>
        </p:blipFill>
        <p:spPr>
          <a:xfrm>
            <a:off x="7248940" y="0"/>
            <a:ext cx="4943060" cy="6857999"/>
          </a:xfrm>
          <a:prstGeom prst="rect">
            <a:avLst/>
          </a:prstGeom>
        </p:spPr>
      </p:pic>
    </p:spTree>
    <p:extLst>
      <p:ext uri="{BB962C8B-B14F-4D97-AF65-F5344CB8AC3E}">
        <p14:creationId xmlns:p14="http://schemas.microsoft.com/office/powerpoint/2010/main" val="1691253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Close-up unopened pill packets">
            <a:extLst>
              <a:ext uri="{FF2B5EF4-FFF2-40B4-BE49-F238E27FC236}">
                <a16:creationId xmlns:a16="http://schemas.microsoft.com/office/drawing/2014/main" id="{47EE2487-BDA3-AACC-DF1F-1B1CF241D3AA}"/>
              </a:ext>
            </a:extLst>
          </p:cNvPr>
          <p:cNvPicPr>
            <a:picLocks noChangeAspect="1"/>
          </p:cNvPicPr>
          <p:nvPr/>
        </p:nvPicPr>
        <p:blipFill rotWithShape="1">
          <a:blip r:embed="rId2"/>
          <a:srcRect l="26804" r="26625" b="-6"/>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sz="4400" b="1" i="0" u="none" strike="noStrike" dirty="0">
                <a:solidFill>
                  <a:srgbClr val="000000"/>
                </a:solidFill>
                <a:effectLst/>
                <a:latin typeface="Roboto" panose="020F0502020204030204" pitchFamily="2" charset="0"/>
              </a:rPr>
              <a:t>Problem Statement: </a:t>
            </a:r>
            <a:endParaRPr dirty="0"/>
          </a:p>
        </p:txBody>
      </p:sp>
      <p:sp>
        <p:nvSpPr>
          <p:cNvPr id="3" name="Content Placeholder"/>
          <p:cNvSpPr>
            <a:spLocks noGrp="1"/>
          </p:cNvSpPr>
          <p:nvPr>
            <p:ph idx="1"/>
          </p:nvPr>
        </p:nvSpPr>
        <p:spPr>
          <a:xfrm>
            <a:off x="5827048" y="1868487"/>
            <a:ext cx="5721484" cy="4351338"/>
          </a:xfrm>
        </p:spPr>
        <p:txBody>
          <a:bodyPr>
            <a:normAutofit/>
          </a:bodyPr>
          <a:lstStyle/>
          <a:p>
            <a:pPr indent="0" rtl="0">
              <a:spcBef>
                <a:spcPts val="1500"/>
              </a:spcBef>
              <a:spcAft>
                <a:spcPts val="1500"/>
              </a:spcAft>
              <a:buNone/>
            </a:pPr>
            <a:r>
              <a:rPr lang="en-US" sz="2400" b="0" i="0" u="none" strike="noStrike" dirty="0">
                <a:solidFill>
                  <a:srgbClr val="000000"/>
                </a:solidFill>
                <a:effectLst/>
                <a:latin typeface="Roboto" panose="020F0502020204030204" pitchFamily="2" charset="0"/>
              </a:rPr>
              <a:t>Some of these challenges include:</a:t>
            </a:r>
            <a:endParaRPr lang="en-US" sz="2400" b="0" dirty="0">
              <a:effectLst/>
            </a:endParaRPr>
          </a:p>
          <a:p>
            <a:pPr rtl="0" fontAlgn="base">
              <a:spcBef>
                <a:spcPts val="1500"/>
              </a:spcBef>
              <a:spcAft>
                <a:spcPts val="0"/>
              </a:spcAft>
              <a:buFont typeface="Arial" panose="020B0604020202020204" pitchFamily="34" charset="0"/>
              <a:buChar char="•"/>
            </a:pPr>
            <a:r>
              <a:rPr lang="en-US" sz="2400" b="1" i="0" u="none" strike="noStrike" dirty="0">
                <a:solidFill>
                  <a:srgbClr val="000000"/>
                </a:solidFill>
                <a:effectLst/>
                <a:latin typeface="Roboto" panose="020F0502020204030204" pitchFamily="2" charset="0"/>
              </a:rPr>
              <a:t>Accessibility of Services:</a:t>
            </a:r>
          </a:p>
          <a:p>
            <a:pPr marL="742950" lvl="1" indent="-285750" rtl="0" fontAlgn="base">
              <a:spcBef>
                <a:spcPts val="0"/>
              </a:spcBef>
              <a:spcAft>
                <a:spcPts val="0"/>
              </a:spcAft>
              <a:buFont typeface="Arial" panose="020B0604020202020204" pitchFamily="34" charset="0"/>
              <a:buChar char="•"/>
            </a:pPr>
            <a:r>
              <a:rPr lang="en-US" b="0" i="0" u="none" strike="noStrike" dirty="0">
                <a:solidFill>
                  <a:srgbClr val="000000"/>
                </a:solidFill>
                <a:effectLst/>
                <a:latin typeface="Roboto" panose="020F0502020204030204" pitchFamily="2" charset="0"/>
              </a:rPr>
              <a:t>Shortage of therapists and long waiting times.</a:t>
            </a:r>
          </a:p>
          <a:p>
            <a:pPr marL="742950" lvl="1" indent="-285750" rtl="0" fontAlgn="base">
              <a:spcBef>
                <a:spcPts val="0"/>
              </a:spcBef>
              <a:spcAft>
                <a:spcPts val="0"/>
              </a:spcAft>
              <a:buFont typeface="Arial" panose="020B0604020202020204" pitchFamily="34" charset="0"/>
              <a:buChar char="•"/>
            </a:pPr>
            <a:r>
              <a:rPr lang="en-US" b="0" i="0" u="none" strike="noStrike" dirty="0">
                <a:solidFill>
                  <a:srgbClr val="000000"/>
                </a:solidFill>
                <a:effectLst/>
                <a:latin typeface="Roboto" panose="020F0502020204030204" pitchFamily="2" charset="0"/>
              </a:rPr>
              <a:t>Difficulty in accessing therapy services, especially in underserved areas.</a:t>
            </a:r>
          </a:p>
        </p:txBody>
      </p:sp>
    </p:spTree>
    <p:extLst>
      <p:ext uri="{BB962C8B-B14F-4D97-AF65-F5344CB8AC3E}">
        <p14:creationId xmlns:p14="http://schemas.microsoft.com/office/powerpoint/2010/main" val="286269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adlock on computer motherboard">
            <a:extLst>
              <a:ext uri="{FF2B5EF4-FFF2-40B4-BE49-F238E27FC236}">
                <a16:creationId xmlns:a16="http://schemas.microsoft.com/office/drawing/2014/main" id="{E0BA5EA1-46F2-2253-C359-3824CAA6714C}"/>
              </a:ext>
            </a:extLst>
          </p:cNvPr>
          <p:cNvPicPr>
            <a:picLocks noChangeAspect="1"/>
          </p:cNvPicPr>
          <p:nvPr/>
        </p:nvPicPr>
        <p:blipFill rotWithShape="1">
          <a:blip r:embed="rId2"/>
          <a:srcRect l="12316" r="40427"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Cont.</a:t>
            </a:r>
            <a:endParaRPr dirty="0"/>
          </a:p>
        </p:txBody>
      </p:sp>
      <p:sp>
        <p:nvSpPr>
          <p:cNvPr id="3" name="Content Placeholder"/>
          <p:cNvSpPr>
            <a:spLocks noGrp="1"/>
          </p:cNvSpPr>
          <p:nvPr>
            <p:ph idx="1"/>
          </p:nvPr>
        </p:nvSpPr>
        <p:spPr>
          <a:xfrm>
            <a:off x="5827048" y="1868487"/>
            <a:ext cx="5721484" cy="4351338"/>
          </a:xfrm>
        </p:spPr>
        <p:txBody>
          <a:bodyPr>
            <a:noAutofit/>
          </a:bodyPr>
          <a:lstStyle/>
          <a:p>
            <a:pPr rtl="0" fontAlgn="base">
              <a:spcBef>
                <a:spcPts val="1500"/>
              </a:spcBef>
              <a:spcAft>
                <a:spcPts val="0"/>
              </a:spcAft>
              <a:buFont typeface="Arial" panose="020B0604020202020204" pitchFamily="34" charset="0"/>
              <a:buChar char="•"/>
            </a:pPr>
            <a:r>
              <a:rPr lang="en-US" sz="2000" b="1" i="0" u="none" strike="noStrike" dirty="0">
                <a:solidFill>
                  <a:srgbClr val="000000"/>
                </a:solidFill>
                <a:effectLst/>
                <a:latin typeface="Roboto" panose="020F0502020204030204" pitchFamily="2" charset="0"/>
              </a:rPr>
              <a:t>Stigma Surrounding Mental Health:</a:t>
            </a:r>
          </a:p>
          <a:p>
            <a:pPr marL="742950" lvl="1" indent="-28575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F0502020204030204" pitchFamily="2" charset="0"/>
              </a:rPr>
              <a:t>Ongoing stigma discourages people from seeking therapy.</a:t>
            </a:r>
          </a:p>
          <a:p>
            <a:pPr marL="742950" lvl="1" indent="-28575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F0502020204030204" pitchFamily="2" charset="0"/>
              </a:rPr>
              <a:t>Resulting in unaddressed mental health concerns.</a:t>
            </a:r>
          </a:p>
          <a:p>
            <a:pPr rtl="0" fontAlgn="base">
              <a:spcBef>
                <a:spcPts val="0"/>
              </a:spcBef>
              <a:spcAft>
                <a:spcPts val="0"/>
              </a:spcAft>
              <a:buFont typeface="Arial" panose="020B0604020202020204" pitchFamily="34" charset="0"/>
              <a:buChar char="•"/>
            </a:pPr>
            <a:r>
              <a:rPr lang="en-US" sz="2000" b="1" i="0" u="none" strike="noStrike" dirty="0">
                <a:solidFill>
                  <a:srgbClr val="000000"/>
                </a:solidFill>
                <a:effectLst/>
                <a:latin typeface="Roboto" panose="020F0502020204030204" pitchFamily="2" charset="0"/>
              </a:rPr>
              <a:t>Affordability and Insurance Coverage:</a:t>
            </a:r>
          </a:p>
          <a:p>
            <a:pPr marL="742950" lvl="1" indent="-28575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F0502020204030204" pitchFamily="2" charset="0"/>
              </a:rPr>
              <a:t>High cost of therapy sessions.</a:t>
            </a:r>
          </a:p>
          <a:p>
            <a:pPr marL="742950" lvl="1" indent="-28575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F0502020204030204" pitchFamily="2" charset="0"/>
              </a:rPr>
              <a:t>Insufficient insurance coverage acts as a barrier to treatment.</a:t>
            </a:r>
          </a:p>
          <a:p>
            <a:pPr rtl="0" fontAlgn="base">
              <a:spcBef>
                <a:spcPts val="0"/>
              </a:spcBef>
              <a:spcAft>
                <a:spcPts val="0"/>
              </a:spcAft>
              <a:buFont typeface="Arial" panose="020B0604020202020204" pitchFamily="34" charset="0"/>
              <a:buChar char="•"/>
            </a:pPr>
            <a:r>
              <a:rPr lang="en-US" sz="2000" b="1" i="0" u="none" strike="noStrike" dirty="0">
                <a:solidFill>
                  <a:srgbClr val="000000"/>
                </a:solidFill>
                <a:effectLst/>
                <a:latin typeface="Roboto" panose="020F0502020204030204" pitchFamily="2" charset="0"/>
              </a:rPr>
              <a:t>Teletherapy Challenges:</a:t>
            </a:r>
          </a:p>
          <a:p>
            <a:pPr marL="742950" lvl="1" indent="-28575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F0502020204030204" pitchFamily="2" charset="0"/>
              </a:rPr>
              <a:t>Transition to teletherapy poses technology and privacy challenges.</a:t>
            </a:r>
          </a:p>
          <a:p>
            <a:pPr marL="742950" lvl="1" indent="-28575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F0502020204030204" pitchFamily="2" charset="0"/>
              </a:rPr>
              <a:t>Concerns about the effectiveness of remote therapy.</a:t>
            </a:r>
          </a:p>
        </p:txBody>
      </p:sp>
    </p:spTree>
    <p:extLst>
      <p:ext uri="{BB962C8B-B14F-4D97-AF65-F5344CB8AC3E}">
        <p14:creationId xmlns:p14="http://schemas.microsoft.com/office/powerpoint/2010/main" val="4058783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18A38-4975-FDE7-1C2E-7BD8FDF0B4D7}"/>
              </a:ext>
            </a:extLst>
          </p:cNvPr>
          <p:cNvSpPr>
            <a:spLocks noGrp="1"/>
          </p:cNvSpPr>
          <p:nvPr>
            <p:ph type="title"/>
          </p:nvPr>
        </p:nvSpPr>
        <p:spPr>
          <a:xfrm>
            <a:off x="3273287" y="365125"/>
            <a:ext cx="8348880" cy="1325563"/>
          </a:xfrm>
        </p:spPr>
        <p:txBody>
          <a:bodyPr/>
          <a:lstStyle/>
          <a:p>
            <a:r>
              <a:rPr lang="en-US" dirty="0"/>
              <a:t>Cont.</a:t>
            </a:r>
          </a:p>
        </p:txBody>
      </p:sp>
      <p:sp>
        <p:nvSpPr>
          <p:cNvPr id="3" name="Content Placeholder 2">
            <a:extLst>
              <a:ext uri="{FF2B5EF4-FFF2-40B4-BE49-F238E27FC236}">
                <a16:creationId xmlns:a16="http://schemas.microsoft.com/office/drawing/2014/main" id="{D5E95BC0-8FCF-8BEB-C959-E9568D500151}"/>
              </a:ext>
            </a:extLst>
          </p:cNvPr>
          <p:cNvSpPr>
            <a:spLocks noGrp="1"/>
          </p:cNvSpPr>
          <p:nvPr>
            <p:ph idx="1"/>
          </p:nvPr>
        </p:nvSpPr>
        <p:spPr>
          <a:xfrm>
            <a:off x="3326292" y="1825625"/>
            <a:ext cx="8348879" cy="3859742"/>
          </a:xfrm>
        </p:spPr>
        <p:txBody>
          <a:bodyPr>
            <a:normAutofit/>
          </a:bodyPr>
          <a:lstStyle/>
          <a:p>
            <a:pPr rtl="0" fontAlgn="base">
              <a:spcBef>
                <a:spcPts val="1500"/>
              </a:spcBef>
              <a:spcAft>
                <a:spcPts val="0"/>
              </a:spcAft>
              <a:buFont typeface="Arial" panose="020B0604020202020204" pitchFamily="34" charset="0"/>
              <a:buChar char="•"/>
            </a:pPr>
            <a:r>
              <a:rPr lang="en-US" sz="2000" b="1" i="0" u="none" strike="noStrike" dirty="0">
                <a:solidFill>
                  <a:srgbClr val="000000"/>
                </a:solidFill>
                <a:effectLst/>
                <a:latin typeface="Roboto" panose="020F0502020204030204" pitchFamily="2" charset="0"/>
              </a:rPr>
              <a:t>Data Privacy and Security:</a:t>
            </a:r>
          </a:p>
          <a:p>
            <a:pPr marL="742950" lvl="1" indent="-28575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F0502020204030204" pitchFamily="2" charset="0"/>
              </a:rPr>
              <a:t>Growing concern over protecting sensitive patient data.</a:t>
            </a:r>
          </a:p>
          <a:p>
            <a:pPr marL="742950" lvl="1" indent="-28575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F0502020204030204" pitchFamily="2" charset="0"/>
              </a:rPr>
              <a:t>Ensuring client confidentiality and data security.</a:t>
            </a:r>
          </a:p>
          <a:p>
            <a:pPr marL="742950" lvl="1" indent="-285750" rtl="0" fontAlgn="base">
              <a:spcBef>
                <a:spcPts val="0"/>
              </a:spcBef>
              <a:spcAft>
                <a:spcPts val="0"/>
              </a:spcAft>
              <a:buFont typeface="Arial" panose="020B0604020202020204" pitchFamily="34" charset="0"/>
              <a:buChar char="•"/>
            </a:pPr>
            <a:endParaRPr lang="en-US" sz="2000" dirty="0">
              <a:solidFill>
                <a:srgbClr val="000000"/>
              </a:solidFill>
              <a:latin typeface="Roboto" panose="020F0502020204030204" pitchFamily="2" charset="0"/>
            </a:endParaRPr>
          </a:p>
          <a:p>
            <a:pPr marL="457200" lvl="1" indent="0" rtl="0" fontAlgn="base">
              <a:spcBef>
                <a:spcPts val="0"/>
              </a:spcBef>
              <a:spcAft>
                <a:spcPts val="0"/>
              </a:spcAft>
              <a:buNone/>
            </a:pPr>
            <a:endParaRPr lang="en-US" sz="2000" b="0" i="0" u="none" strike="noStrike" dirty="0">
              <a:solidFill>
                <a:srgbClr val="000000"/>
              </a:solidFill>
              <a:effectLst/>
              <a:latin typeface="Roboto" panose="020F0502020204030204" pitchFamily="2" charset="0"/>
            </a:endParaRPr>
          </a:p>
          <a:p>
            <a:pPr rtl="0">
              <a:spcBef>
                <a:spcPts val="1500"/>
              </a:spcBef>
              <a:spcAft>
                <a:spcPts val="0"/>
              </a:spcAft>
            </a:pPr>
            <a:r>
              <a:rPr lang="en-US" sz="2000" b="0" i="0" u="none" strike="noStrike" dirty="0">
                <a:solidFill>
                  <a:srgbClr val="000000"/>
                </a:solidFill>
                <a:effectLst/>
                <a:latin typeface="Roboto" panose="020F0502020204030204" pitchFamily="2" charset="0"/>
              </a:rPr>
              <a:t>The shortcomings of current mental health treatments draw attention to the urgent need for innovation. We can overcome these obstacles and develop a more inclusive, effective, and efficient mental health support system by utilizing technology and fresh ideas.</a:t>
            </a:r>
            <a:endParaRPr lang="en-US" sz="2000" b="0" dirty="0">
              <a:effectLst/>
            </a:endParaRPr>
          </a:p>
          <a:p>
            <a:pPr marL="0" indent="0">
              <a:buNone/>
            </a:pPr>
            <a:br>
              <a:rPr lang="en-US" sz="2000" dirty="0"/>
            </a:br>
            <a:endParaRPr lang="en-US" sz="2000" dirty="0"/>
          </a:p>
        </p:txBody>
      </p:sp>
      <p:pic>
        <p:nvPicPr>
          <p:cNvPr id="4" name="Picture 3">
            <a:extLst>
              <a:ext uri="{FF2B5EF4-FFF2-40B4-BE49-F238E27FC236}">
                <a16:creationId xmlns:a16="http://schemas.microsoft.com/office/drawing/2014/main" id="{409AFC1F-3BF3-6FFE-A44F-BA2F1F721F7E}"/>
              </a:ext>
            </a:extLst>
          </p:cNvPr>
          <p:cNvPicPr>
            <a:picLocks noChangeAspect="1"/>
          </p:cNvPicPr>
          <p:nvPr/>
        </p:nvPicPr>
        <p:blipFill>
          <a:blip r:embed="rId2"/>
          <a:stretch>
            <a:fillRect/>
          </a:stretch>
        </p:blipFill>
        <p:spPr>
          <a:xfrm>
            <a:off x="-1710599" y="0"/>
            <a:ext cx="4852417" cy="6858000"/>
          </a:xfrm>
          <a:prstGeom prst="rect">
            <a:avLst/>
          </a:prstGeom>
        </p:spPr>
      </p:pic>
    </p:spTree>
    <p:extLst>
      <p:ext uri="{BB962C8B-B14F-4D97-AF65-F5344CB8AC3E}">
        <p14:creationId xmlns:p14="http://schemas.microsoft.com/office/powerpoint/2010/main" val="4252126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eople holding hands">
            <a:extLst>
              <a:ext uri="{FF2B5EF4-FFF2-40B4-BE49-F238E27FC236}">
                <a16:creationId xmlns:a16="http://schemas.microsoft.com/office/drawing/2014/main" id="{27380A35-6393-B078-A020-58019DCDDD48}"/>
              </a:ext>
            </a:extLst>
          </p:cNvPr>
          <p:cNvPicPr>
            <a:picLocks noChangeAspect="1"/>
          </p:cNvPicPr>
          <p:nvPr/>
        </p:nvPicPr>
        <p:blipFill rotWithShape="1">
          <a:blip r:embed="rId2"/>
          <a:srcRect l="30314" r="22429"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sz="2800" b="1" i="0" u="none" strike="noStrike" dirty="0">
                <a:solidFill>
                  <a:srgbClr val="000000"/>
                </a:solidFill>
                <a:effectLst/>
                <a:latin typeface="Roboto" panose="020F0502020204030204" pitchFamily="2" charset="0"/>
              </a:rPr>
              <a:t>Solution Overview</a:t>
            </a:r>
            <a:endParaRPr sz="2800" b="1" dirty="0"/>
          </a:p>
        </p:txBody>
      </p:sp>
      <p:sp>
        <p:nvSpPr>
          <p:cNvPr id="3" name="Content Placeholder"/>
          <p:cNvSpPr>
            <a:spLocks noGrp="1"/>
          </p:cNvSpPr>
          <p:nvPr>
            <p:ph idx="1"/>
          </p:nvPr>
        </p:nvSpPr>
        <p:spPr>
          <a:xfrm>
            <a:off x="5009322" y="1868487"/>
            <a:ext cx="6539210" cy="4731096"/>
          </a:xfrm>
        </p:spPr>
        <p:txBody>
          <a:bodyPr>
            <a:noAutofit/>
          </a:bodyPr>
          <a:lstStyle/>
          <a:p>
            <a:pPr marL="228600" indent="-228600" rtl="0">
              <a:spcBef>
                <a:spcPts val="1500"/>
              </a:spcBef>
              <a:spcAft>
                <a:spcPts val="0"/>
              </a:spcAft>
            </a:pPr>
            <a:r>
              <a:rPr lang="en-US" sz="1800" b="1" i="0" u="none" strike="noStrike" dirty="0" err="1">
                <a:solidFill>
                  <a:srgbClr val="000000"/>
                </a:solidFill>
                <a:effectLst/>
                <a:latin typeface="Roboto" panose="020F0502020204030204" pitchFamily="2" charset="0"/>
              </a:rPr>
              <a:t>TheraBalms</a:t>
            </a:r>
            <a:r>
              <a:rPr lang="en-US" sz="1800" b="1" i="0" u="none" strike="noStrike" dirty="0">
                <a:solidFill>
                  <a:srgbClr val="000000"/>
                </a:solidFill>
                <a:effectLst/>
                <a:latin typeface="Roboto" panose="020F0502020204030204" pitchFamily="2" charset="0"/>
              </a:rPr>
              <a:t> MVP:</a:t>
            </a:r>
          </a:p>
          <a:p>
            <a:pPr marL="0" indent="0" rtl="0">
              <a:spcBef>
                <a:spcPts val="1500"/>
              </a:spcBef>
              <a:spcAft>
                <a:spcPts val="0"/>
              </a:spcAft>
              <a:buNone/>
            </a:pPr>
            <a:endParaRPr lang="en-US" sz="1800" b="0" dirty="0">
              <a:effectLst/>
            </a:endParaRPr>
          </a:p>
          <a:p>
            <a:pPr rtl="0" fontAlgn="base">
              <a:spcBef>
                <a:spcPts val="0"/>
              </a:spcBef>
              <a:spcAft>
                <a:spcPts val="1500"/>
              </a:spcAft>
              <a:buFont typeface="Arial" panose="020B0604020202020204" pitchFamily="34" charset="0"/>
              <a:buChar char="•"/>
            </a:pPr>
            <a:r>
              <a:rPr lang="en-US" sz="1800" b="0" i="0" u="none" strike="noStrike" dirty="0">
                <a:solidFill>
                  <a:srgbClr val="000000"/>
                </a:solidFill>
                <a:effectLst/>
                <a:latin typeface="Roboto" panose="020F0502020204030204" pitchFamily="2" charset="0"/>
              </a:rPr>
              <a:t>The "</a:t>
            </a:r>
            <a:r>
              <a:rPr lang="en-US" sz="1800" b="0" i="0" u="none" strike="noStrike" dirty="0" err="1">
                <a:solidFill>
                  <a:srgbClr val="000000"/>
                </a:solidFill>
                <a:effectLst/>
                <a:latin typeface="Roboto" panose="020F0502020204030204" pitchFamily="2" charset="0"/>
              </a:rPr>
              <a:t>TheraBalms</a:t>
            </a:r>
            <a:r>
              <a:rPr lang="en-US" sz="1800" b="0" i="0" u="none" strike="noStrike" dirty="0">
                <a:solidFill>
                  <a:srgbClr val="000000"/>
                </a:solidFill>
                <a:effectLst/>
                <a:latin typeface="Roboto" panose="020F0502020204030204" pitchFamily="2" charset="0"/>
              </a:rPr>
              <a:t> MVPB" represents our initial step toward creating a comprehensive mental wellness platform. This MVP is designed to validate our concept, gather user insights, and refine our approach. While it offers limited features compared to the full vision, it lays the foundation for future iterations and a more robust product.</a:t>
            </a:r>
          </a:p>
          <a:p>
            <a:pPr fontAlgn="base">
              <a:spcBef>
                <a:spcPts val="0"/>
              </a:spcBef>
              <a:spcAft>
                <a:spcPts val="1500"/>
              </a:spcAft>
            </a:pPr>
            <a:r>
              <a:rPr lang="en-US" sz="1800" b="0" i="0" u="none" strike="noStrike" dirty="0">
                <a:solidFill>
                  <a:srgbClr val="000000"/>
                </a:solidFill>
                <a:effectLst/>
                <a:latin typeface="Roboto" panose="020F0502020204030204" pitchFamily="2" charset="0"/>
              </a:rPr>
              <a:t>The </a:t>
            </a:r>
            <a:r>
              <a:rPr lang="en-US" sz="1800" b="0" i="0" u="none" strike="noStrike" dirty="0" err="1">
                <a:solidFill>
                  <a:srgbClr val="000000"/>
                </a:solidFill>
                <a:effectLst/>
                <a:latin typeface="Roboto" panose="020F0502020204030204" pitchFamily="2" charset="0"/>
              </a:rPr>
              <a:t>TheraBalms</a:t>
            </a:r>
            <a:r>
              <a:rPr lang="en-US" sz="1800" b="0" i="0" u="none" strike="noStrike" dirty="0">
                <a:solidFill>
                  <a:srgbClr val="000000"/>
                </a:solidFill>
                <a:effectLst/>
                <a:latin typeface="Roboto" panose="020F0502020204030204" pitchFamily="2" charset="0"/>
              </a:rPr>
              <a:t> MVP is a crucial tool in our effort to improve the way mental health treatment is provided, not just a place to start. It exemplifies our dedication to tackling the issues mentioned in the problem statement and paves the way for a platform for mental wellness that is more accessible, stigma-free, affordable, and beneficial in the long run. We are positioned to have a significant, long-lasting impact on the therapy industry and the well-being of countless people seeking support through constant innovation and user-centric development.</a:t>
            </a:r>
          </a:p>
          <a:p>
            <a:pPr rtl="0" fontAlgn="base">
              <a:spcBef>
                <a:spcPts val="0"/>
              </a:spcBef>
              <a:spcAft>
                <a:spcPts val="1500"/>
              </a:spcAft>
              <a:buFont typeface="Arial" panose="020B0604020202020204" pitchFamily="34" charset="0"/>
              <a:buChar char="•"/>
            </a:pPr>
            <a:endParaRPr lang="en-US" sz="1800" b="0" i="0" u="none" strike="noStrike" dirty="0">
              <a:solidFill>
                <a:srgbClr val="000000"/>
              </a:solidFill>
              <a:effectLst/>
              <a:latin typeface="Roboto" panose="020F0502020204030204" pitchFamily="2" charset="0"/>
            </a:endParaRPr>
          </a:p>
        </p:txBody>
      </p:sp>
    </p:spTree>
    <p:extLst>
      <p:ext uri="{BB962C8B-B14F-4D97-AF65-F5344CB8AC3E}">
        <p14:creationId xmlns:p14="http://schemas.microsoft.com/office/powerpoint/2010/main" val="846742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998D-C825-D405-B5C7-134C329E960D}"/>
              </a:ext>
            </a:extLst>
          </p:cNvPr>
          <p:cNvSpPr>
            <a:spLocks noGrp="1"/>
          </p:cNvSpPr>
          <p:nvPr>
            <p:ph type="title"/>
          </p:nvPr>
        </p:nvSpPr>
        <p:spPr>
          <a:xfrm>
            <a:off x="6877878" y="365125"/>
            <a:ext cx="4475922" cy="1325563"/>
          </a:xfrm>
        </p:spPr>
        <p:txBody>
          <a:bodyPr/>
          <a:lstStyle/>
          <a:p>
            <a:r>
              <a:rPr lang="en-US" dirty="0"/>
              <a:t>Cont.</a:t>
            </a:r>
          </a:p>
        </p:txBody>
      </p:sp>
      <p:sp>
        <p:nvSpPr>
          <p:cNvPr id="3" name="Content Placeholder 2">
            <a:extLst>
              <a:ext uri="{FF2B5EF4-FFF2-40B4-BE49-F238E27FC236}">
                <a16:creationId xmlns:a16="http://schemas.microsoft.com/office/drawing/2014/main" id="{5B668FE7-5FC1-9501-F7C3-F7286252754F}"/>
              </a:ext>
            </a:extLst>
          </p:cNvPr>
          <p:cNvSpPr>
            <a:spLocks noGrp="1"/>
          </p:cNvSpPr>
          <p:nvPr>
            <p:ph idx="1"/>
          </p:nvPr>
        </p:nvSpPr>
        <p:spPr>
          <a:xfrm>
            <a:off x="6095999" y="1825625"/>
            <a:ext cx="5257799" cy="3859742"/>
          </a:xfrm>
        </p:spPr>
        <p:txBody>
          <a:bodyPr>
            <a:normAutofit/>
          </a:bodyPr>
          <a:lstStyle/>
          <a:p>
            <a:pPr rtl="0" fontAlgn="base">
              <a:spcBef>
                <a:spcPts val="0"/>
              </a:spcBef>
              <a:spcAft>
                <a:spcPts val="0"/>
              </a:spcAft>
              <a:buFont typeface="Arial" panose="020B0604020202020204" pitchFamily="34" charset="0"/>
              <a:buChar char="•"/>
            </a:pPr>
            <a:r>
              <a:rPr lang="en-US" sz="2400" b="1" i="0" u="none" strike="noStrike" dirty="0">
                <a:solidFill>
                  <a:srgbClr val="000000"/>
                </a:solidFill>
                <a:effectLst/>
                <a:latin typeface="Roboto" panose="020F0502020204030204" pitchFamily="2" charset="0"/>
              </a:rPr>
              <a:t>key features:</a:t>
            </a:r>
            <a:br>
              <a:rPr lang="en-US" sz="2400" b="0" dirty="0">
                <a:effectLst/>
              </a:rPr>
            </a:br>
            <a:endParaRPr lang="en-US" sz="2400" b="0" dirty="0">
              <a:effectLst/>
            </a:endParaRPr>
          </a:p>
          <a:p>
            <a:pPr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Roboto" panose="020F0502020204030204" pitchFamily="2" charset="0"/>
              </a:rPr>
              <a:t>User Engagement</a:t>
            </a:r>
          </a:p>
          <a:p>
            <a:pPr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Roboto" panose="020F0502020204030204" pitchFamily="2" charset="0"/>
              </a:rPr>
              <a:t>Basic Support</a:t>
            </a:r>
          </a:p>
          <a:p>
            <a:pPr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Roboto" panose="020F0502020204030204" pitchFamily="2" charset="0"/>
              </a:rPr>
              <a:t>Initial Therapist Interaction</a:t>
            </a:r>
          </a:p>
          <a:p>
            <a:pPr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Roboto" panose="020F0502020204030204" pitchFamily="2" charset="0"/>
              </a:rPr>
              <a:t>Data-Driven Insights</a:t>
            </a:r>
          </a:p>
          <a:p>
            <a:endParaRPr lang="en-US" sz="2400" dirty="0"/>
          </a:p>
        </p:txBody>
      </p:sp>
      <p:pic>
        <p:nvPicPr>
          <p:cNvPr id="4" name="Picture 3">
            <a:extLst>
              <a:ext uri="{FF2B5EF4-FFF2-40B4-BE49-F238E27FC236}">
                <a16:creationId xmlns:a16="http://schemas.microsoft.com/office/drawing/2014/main" id="{F232AFC9-4CD5-C22E-B6CA-AF8867AD63AF}"/>
              </a:ext>
            </a:extLst>
          </p:cNvPr>
          <p:cNvPicPr>
            <a:picLocks noChangeAspect="1"/>
          </p:cNvPicPr>
          <p:nvPr/>
        </p:nvPicPr>
        <p:blipFill>
          <a:blip r:embed="rId2"/>
          <a:stretch>
            <a:fillRect/>
          </a:stretch>
        </p:blipFill>
        <p:spPr>
          <a:xfrm>
            <a:off x="-107083" y="0"/>
            <a:ext cx="4852417" cy="6858000"/>
          </a:xfrm>
          <a:prstGeom prst="rect">
            <a:avLst/>
          </a:prstGeom>
        </p:spPr>
      </p:pic>
    </p:spTree>
    <p:extLst>
      <p:ext uri="{BB962C8B-B14F-4D97-AF65-F5344CB8AC3E}">
        <p14:creationId xmlns:p14="http://schemas.microsoft.com/office/powerpoint/2010/main" val="751549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eople at the meeting desk">
            <a:extLst>
              <a:ext uri="{FF2B5EF4-FFF2-40B4-BE49-F238E27FC236}">
                <a16:creationId xmlns:a16="http://schemas.microsoft.com/office/drawing/2014/main" id="{1D4F9302-EB3E-8A84-2F1F-B5C7E7DB3C31}"/>
              </a:ext>
            </a:extLst>
          </p:cNvPr>
          <p:cNvPicPr>
            <a:picLocks noChangeAspect="1"/>
          </p:cNvPicPr>
          <p:nvPr/>
        </p:nvPicPr>
        <p:blipFill rotWithShape="1">
          <a:blip r:embed="rId2"/>
          <a:srcRect l="24580" r="35593"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p:cNvSpPr>
            <a:spLocks noGrp="1"/>
          </p:cNvSpPr>
          <p:nvPr>
            <p:ph idx="1"/>
          </p:nvPr>
        </p:nvSpPr>
        <p:spPr>
          <a:xfrm>
            <a:off x="5367131" y="622852"/>
            <a:ext cx="6181402" cy="6082748"/>
          </a:xfrm>
        </p:spPr>
        <p:txBody>
          <a:bodyPr>
            <a:noAutofit/>
          </a:bodyPr>
          <a:lstStyle/>
          <a:p>
            <a:pPr rtl="0">
              <a:spcBef>
                <a:spcPts val="1500"/>
              </a:spcBef>
              <a:spcAft>
                <a:spcPts val="1500"/>
              </a:spcAft>
            </a:pPr>
            <a:r>
              <a:rPr lang="en-US" sz="2000" b="0" i="0" u="none" strike="noStrike" dirty="0">
                <a:solidFill>
                  <a:srgbClr val="000000"/>
                </a:solidFill>
                <a:effectLst/>
                <a:latin typeface="Roboto" panose="020F0502020204030204" pitchFamily="2" charset="0"/>
              </a:rPr>
              <a:t> </a:t>
            </a:r>
            <a:r>
              <a:rPr lang="en-US" sz="2000" b="1" i="0" u="none" strike="noStrike" dirty="0">
                <a:solidFill>
                  <a:srgbClr val="000000"/>
                </a:solidFill>
                <a:effectLst/>
                <a:latin typeface="Roboto" panose="020F0502020204030204" pitchFamily="2" charset="0"/>
              </a:rPr>
              <a:t>Explanation of Key Features</a:t>
            </a:r>
            <a:endParaRPr lang="en-US" sz="2000" b="1" dirty="0">
              <a:effectLst/>
            </a:endParaRPr>
          </a:p>
          <a:p>
            <a:pPr rtl="0" fontAlgn="base">
              <a:spcBef>
                <a:spcPts val="1500"/>
              </a:spcBef>
              <a:spcAft>
                <a:spcPts val="0"/>
              </a:spcAft>
              <a:buFont typeface="Arial" panose="020B0604020202020204" pitchFamily="34" charset="0"/>
              <a:buChar char="•"/>
            </a:pPr>
            <a:r>
              <a:rPr lang="en-US" sz="2000" b="1" i="0" u="none" strike="noStrike" dirty="0">
                <a:solidFill>
                  <a:srgbClr val="000000"/>
                </a:solidFill>
                <a:effectLst/>
                <a:latin typeface="Roboto" panose="020F0502020204030204" pitchFamily="2" charset="0"/>
              </a:rPr>
              <a:t>User Engagement:</a:t>
            </a:r>
          </a:p>
          <a:p>
            <a:pPr marL="0" indent="0" rtl="0" fontAlgn="base">
              <a:spcBef>
                <a:spcPts val="1500"/>
              </a:spcBef>
              <a:spcAft>
                <a:spcPts val="0"/>
              </a:spcAft>
              <a:buNone/>
            </a:pPr>
            <a:endParaRPr lang="en-US" sz="2000" b="1" i="0" u="none" strike="noStrike" dirty="0">
              <a:solidFill>
                <a:srgbClr val="000000"/>
              </a:solidFill>
              <a:effectLst/>
              <a:latin typeface="Roboto" panose="020F0502020204030204" pitchFamily="2" charset="0"/>
            </a:endParaRPr>
          </a:p>
          <a:p>
            <a:pPr marL="742950" lvl="1" indent="-285750" rtl="0" fontAlgn="base">
              <a:spcBef>
                <a:spcPts val="0"/>
              </a:spcBef>
              <a:spcAft>
                <a:spcPts val="0"/>
              </a:spcAft>
              <a:buFont typeface="Arial" panose="020B0604020202020204" pitchFamily="34" charset="0"/>
              <a:buChar char="•"/>
            </a:pPr>
            <a:r>
              <a:rPr lang="en-US" sz="2000" b="1" i="0" u="none" strike="noStrike" dirty="0">
                <a:solidFill>
                  <a:srgbClr val="000000"/>
                </a:solidFill>
                <a:effectLst/>
                <a:latin typeface="Roboto" panose="020F0502020204030204" pitchFamily="2" charset="0"/>
              </a:rPr>
              <a:t>Challenge Addressed:</a:t>
            </a:r>
            <a:r>
              <a:rPr lang="en-US" sz="2000" b="0" i="0" u="none" strike="noStrike" dirty="0">
                <a:solidFill>
                  <a:srgbClr val="000000"/>
                </a:solidFill>
                <a:effectLst/>
                <a:latin typeface="Roboto" panose="020F0502020204030204" pitchFamily="2" charset="0"/>
              </a:rPr>
              <a:t> Stigma Surrounding Mental Health, Teletherapy Challenges.</a:t>
            </a:r>
          </a:p>
          <a:p>
            <a:pPr marL="742950" lvl="1" indent="-285750" rtl="0" fontAlgn="base">
              <a:spcBef>
                <a:spcPts val="0"/>
              </a:spcBef>
              <a:spcAft>
                <a:spcPts val="0"/>
              </a:spcAft>
              <a:buFont typeface="Arial" panose="020B0604020202020204" pitchFamily="34" charset="0"/>
              <a:buChar char="•"/>
            </a:pPr>
            <a:r>
              <a:rPr lang="en-US" sz="2000" b="1" i="0" u="none" strike="noStrike" dirty="0">
                <a:solidFill>
                  <a:srgbClr val="000000"/>
                </a:solidFill>
                <a:effectLst/>
                <a:latin typeface="Roboto" panose="020F0502020204030204" pitchFamily="2" charset="0"/>
              </a:rPr>
              <a:t>Description:</a:t>
            </a:r>
            <a:r>
              <a:rPr lang="en-US" sz="2000" b="0" i="0" u="none" strike="noStrike" dirty="0">
                <a:solidFill>
                  <a:srgbClr val="000000"/>
                </a:solidFill>
                <a:effectLst/>
                <a:latin typeface="Roboto" panose="020F0502020204030204" pitchFamily="2" charset="0"/>
              </a:rPr>
              <a:t> </a:t>
            </a:r>
            <a:r>
              <a:rPr lang="en-US" sz="2000" b="0" i="0" u="none" strike="noStrike" dirty="0" err="1">
                <a:solidFill>
                  <a:srgbClr val="000000"/>
                </a:solidFill>
                <a:effectLst/>
                <a:latin typeface="Roboto" panose="020F0502020204030204" pitchFamily="2" charset="0"/>
              </a:rPr>
              <a:t>TheraBalms</a:t>
            </a:r>
            <a:r>
              <a:rPr lang="en-US" sz="2000" b="0" i="0" u="none" strike="noStrike" dirty="0">
                <a:solidFill>
                  <a:srgbClr val="000000"/>
                </a:solidFill>
                <a:effectLst/>
                <a:latin typeface="Roboto" panose="020F0502020204030204" pitchFamily="2" charset="0"/>
              </a:rPr>
              <a:t> prioritizes user engagement to create a supportive environment. Key aspects include:</a:t>
            </a:r>
          </a:p>
          <a:p>
            <a:pPr marL="1143000" lvl="2" indent="-228600" rtl="0" fontAlgn="base">
              <a:spcBef>
                <a:spcPts val="0"/>
              </a:spcBef>
              <a:spcAft>
                <a:spcPts val="0"/>
              </a:spcAft>
              <a:buFont typeface="Arial" panose="020B0604020202020204" pitchFamily="34" charset="0"/>
              <a:buChar char="•"/>
            </a:pPr>
            <a:r>
              <a:rPr lang="en-US" b="1" i="0" u="none" strike="noStrike" dirty="0">
                <a:solidFill>
                  <a:srgbClr val="000000"/>
                </a:solidFill>
                <a:effectLst/>
                <a:latin typeface="Roboto" panose="020F0502020204030204" pitchFamily="2" charset="0"/>
              </a:rPr>
              <a:t>Personalization:</a:t>
            </a:r>
            <a:r>
              <a:rPr lang="en-US" b="0" i="0" u="none" strike="noStrike" dirty="0">
                <a:solidFill>
                  <a:srgbClr val="000000"/>
                </a:solidFill>
                <a:effectLst/>
                <a:latin typeface="Roboto" panose="020F0502020204030204" pitchFamily="2" charset="0"/>
              </a:rPr>
              <a:t> Tailoring content and recommendations based on user preferences and needs.</a:t>
            </a:r>
          </a:p>
          <a:p>
            <a:pPr marL="1143000" lvl="2" indent="-228600" rtl="0" fontAlgn="base">
              <a:spcBef>
                <a:spcPts val="0"/>
              </a:spcBef>
              <a:spcAft>
                <a:spcPts val="0"/>
              </a:spcAft>
              <a:buFont typeface="Arial" panose="020B0604020202020204" pitchFamily="34" charset="0"/>
              <a:buChar char="•"/>
            </a:pPr>
            <a:r>
              <a:rPr lang="en-US" b="1" i="0" u="none" strike="noStrike" dirty="0">
                <a:solidFill>
                  <a:srgbClr val="000000"/>
                </a:solidFill>
                <a:effectLst/>
                <a:latin typeface="Roboto" panose="020F0502020204030204" pitchFamily="2" charset="0"/>
              </a:rPr>
              <a:t>User-Friendly Interface:</a:t>
            </a:r>
            <a:r>
              <a:rPr lang="en-US" b="0" i="0" u="none" strike="noStrike" dirty="0">
                <a:solidFill>
                  <a:srgbClr val="000000"/>
                </a:solidFill>
                <a:effectLst/>
                <a:latin typeface="Roboto" panose="020F0502020204030204" pitchFamily="2" charset="0"/>
              </a:rPr>
              <a:t> An intuitive platform that makes getting assistance enjoyable.</a:t>
            </a:r>
          </a:p>
          <a:p>
            <a:pPr marL="742950" lvl="1" indent="-285750" rtl="0" fontAlgn="base">
              <a:spcBef>
                <a:spcPts val="0"/>
              </a:spcBef>
              <a:spcAft>
                <a:spcPts val="1500"/>
              </a:spcAft>
              <a:buFont typeface="Arial" panose="020B0604020202020204" pitchFamily="34" charset="0"/>
              <a:buChar char="•"/>
            </a:pPr>
            <a:r>
              <a:rPr lang="en-US" sz="2000" b="1" i="0" u="none" strike="noStrike" dirty="0">
                <a:solidFill>
                  <a:srgbClr val="000000"/>
                </a:solidFill>
                <a:effectLst/>
                <a:latin typeface="Roboto" panose="020F0502020204030204" pitchFamily="2" charset="0"/>
              </a:rPr>
              <a:t>Importance:</a:t>
            </a:r>
            <a:r>
              <a:rPr lang="en-US" sz="2000" b="0" i="0" u="none" strike="noStrike" dirty="0">
                <a:solidFill>
                  <a:srgbClr val="000000"/>
                </a:solidFill>
                <a:effectLst/>
                <a:latin typeface="Roboto" panose="020F0502020204030204" pitchFamily="2" charset="0"/>
              </a:rPr>
              <a:t> Encouraging user interaction makes therapy more approachable and pleasant, which reduces stigma associated with mental health. By keeping consumers actively engaged in their paths toward mental well-being, it also addresses teletherapy problems.</a:t>
            </a:r>
          </a:p>
        </p:txBody>
      </p:sp>
    </p:spTree>
    <p:extLst>
      <p:ext uri="{BB962C8B-B14F-4D97-AF65-F5344CB8AC3E}">
        <p14:creationId xmlns:p14="http://schemas.microsoft.com/office/powerpoint/2010/main" val="401109417"/>
      </p:ext>
    </p:extLst>
  </p:cSld>
  <p:clrMapOvr>
    <a:masterClrMapping/>
  </p:clrMapOvr>
</p:sld>
</file>

<file path=ppt/theme/theme1.xml><?xml version="1.0" encoding="utf-8"?>
<a:theme xmlns:a="http://schemas.openxmlformats.org/drawingml/2006/main" name="ShapesVTI">
  <a:themeElements>
    <a:clrScheme name="Office">
      <a:dk1>
        <a:srgbClr val="000000"/>
      </a:dk1>
      <a:lt1>
        <a:srgbClr val="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696</TotalTime>
  <Words>1489</Words>
  <Application>Microsoft Office PowerPoint</Application>
  <PresentationFormat>Widescreen</PresentationFormat>
  <Paragraphs>129</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Avenir Next LT Pro</vt:lpstr>
      <vt:lpstr>Calibri</vt:lpstr>
      <vt:lpstr>Roboto</vt:lpstr>
      <vt:lpstr>Tw Cen MT</vt:lpstr>
      <vt:lpstr>ShapesVTI</vt:lpstr>
      <vt:lpstr> Challenges in the Therapy Sector</vt:lpstr>
      <vt:lpstr>PowerPoint Presentation</vt:lpstr>
      <vt:lpstr>Introduction</vt:lpstr>
      <vt:lpstr>Problem Statement: </vt:lpstr>
      <vt:lpstr>Cont.</vt:lpstr>
      <vt:lpstr>Cont.</vt:lpstr>
      <vt:lpstr>Solution Overview</vt:lpstr>
      <vt:lpstr>Cont.</vt:lpstr>
      <vt:lpstr>PowerPoint Presentation</vt:lpstr>
      <vt:lpstr>PowerPoint Presentation</vt:lpstr>
      <vt:lpstr>PowerPoint Presentation</vt:lpstr>
      <vt:lpstr>PowerPoint Presentation</vt:lpstr>
      <vt:lpstr>TheraBalms Services:</vt:lpstr>
      <vt:lpstr>MVP Development </vt:lpstr>
      <vt:lpstr>Week 1: Concept and Planning</vt:lpstr>
      <vt:lpstr>Week 2: Design and Prototyping</vt:lpstr>
      <vt:lpstr>Week 3: Development</vt:lpstr>
      <vt:lpstr>Week 4: Testing and User Feedback</vt:lpstr>
      <vt:lpstr>Major Milestones</vt:lpstr>
      <vt:lpstr>Team and Resources</vt:lpstr>
      <vt:lpstr>Team and Resources</vt:lpstr>
      <vt:lpstr>          Business Model </vt:lpstr>
      <vt:lpstr> Challenges and Risks: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David Sado</cp:lastModifiedBy>
  <cp:revision>5</cp:revision>
  <dcterms:created xsi:type="dcterms:W3CDTF">2023-09-27T16:53:13Z</dcterms:created>
  <dcterms:modified xsi:type="dcterms:W3CDTF">2023-09-30T22:29:28Z</dcterms:modified>
</cp:coreProperties>
</file>